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9" r:id="rId2"/>
    <p:sldId id="275" r:id="rId3"/>
    <p:sldId id="256" r:id="rId4"/>
    <p:sldId id="268" r:id="rId5"/>
    <p:sldId id="257" r:id="rId6"/>
    <p:sldId id="276" r:id="rId7"/>
    <p:sldId id="277" r:id="rId8"/>
    <p:sldId id="279" r:id="rId9"/>
    <p:sldId id="270" r:id="rId10"/>
    <p:sldId id="280" r:id="rId11"/>
    <p:sldId id="282" r:id="rId12"/>
    <p:sldId id="281" r:id="rId13"/>
    <p:sldId id="278" r:id="rId14"/>
    <p:sldId id="284" r:id="rId15"/>
    <p:sldId id="285" r:id="rId16"/>
    <p:sldId id="261" r:id="rId17"/>
    <p:sldId id="260" r:id="rId18"/>
  </p:sldIdLst>
  <p:sldSz cx="9144000" cy="5143500" type="screen16x9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291"/>
    <a:srgbClr val="D7D5DB"/>
    <a:srgbClr val="EFF1FC"/>
    <a:srgbClr val="D5D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7" d="100"/>
          <a:sy n="77" d="100"/>
        </p:scale>
        <p:origin x="-499" y="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9568A-FEF4-419C-BC85-A991C72B1071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B0A1-7A5E-4CCD-91D1-DD70F069E0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2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934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744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696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964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691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FEB0A1-7A5E-4CCD-91D1-DD70F069E01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pPr/>
              <a:t>22.05.2025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1872208" cy="1661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7668" y="2443470"/>
            <a:ext cx="3866300" cy="1640448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 работе комиссии по профилактике коррупционных и иных правонарушений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12160" y="4515966"/>
            <a:ext cx="3016424" cy="432048"/>
          </a:xfrm>
        </p:spPr>
        <p:txBody>
          <a:bodyPr>
            <a:normAutofit/>
          </a:bodyPr>
          <a:lstStyle/>
          <a:p>
            <a:pPr algn="r"/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Данилова В.И., методист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35887" y="517784"/>
            <a:ext cx="8229600" cy="857250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работы Комиссии по профилактике </a:t>
            </a:r>
            <a:b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коррупционных и иных правонарушений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57200" y="1635646"/>
            <a:ext cx="8229600" cy="3394472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разработке и реализации антикоррупционных мероприятий.</a:t>
            </a: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состояния работы и мер по предупреждению коррупционных и иных правонарушений. </a:t>
            </a: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анонимного анкетирования  обучающихся и работников на предмет выявления фактов  коррупционных и иных правонарушений.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работе отдела  контроля и мониторинга качества образования.</a:t>
            </a:r>
          </a:p>
          <a:p>
            <a:pPr algn="just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работе комиссии по урегулированию споров  между участниками образовательного процесса.</a:t>
            </a: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работе комиссии по конфликту интересов.</a:t>
            </a:r>
          </a:p>
        </p:txBody>
      </p:sp>
    </p:spTree>
    <p:extLst>
      <p:ext uri="{BB962C8B-B14F-4D97-AF65-F5344CB8AC3E}">
        <p14:creationId xmlns:p14="http://schemas.microsoft.com/office/powerpoint/2010/main" val="39569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95486"/>
            <a:ext cx="4248472" cy="64807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</a:t>
            </a:r>
            <a:r>
              <a:rPr lang="ru-RU" sz="1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Заседания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 по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профилактике коррупционных и иных правонарушений. 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Корректировка Положений в соответствии с действующим законодательством: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антикоррупционной деятельности в ГБПОУ «МПК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работе комиссии по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профилактике коррупционных и иных правонарушений»;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О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коррупционных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рисках»:;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О «телефоне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доверия» по вопросам противодействия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коррупции».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4536504" cy="637579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Документальное </a:t>
            </a:r>
            <a:r>
              <a:rPr lang="ru-RU" sz="1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059582"/>
            <a:ext cx="8229600" cy="3394472"/>
          </a:xfrm>
        </p:spPr>
        <p:txBody>
          <a:bodyPr>
            <a:noAutofit/>
          </a:bodyPr>
          <a:lstStyle/>
          <a:p>
            <a:pPr lvl="0" algn="just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 для регистрации обращений граждан по вопросам противодействия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коррупции.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регистрации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заявлений о склонении работников к попыткам совершения коррупционных правонарушений.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 по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закупкам.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Журнал для регистрации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уведомлений о получении подарков.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течение 2024 -2025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 года заявлений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вопросам коррупционной направленности 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поступало. В Журналы по регистрации заявлений о склонении работников к попыткам совершения коррупционных и иных правонарушений, о возникновении личной заинтересованности при исполнении служебных обязанностей, о получении подарка, о жалобах по «телефону доверия» от граждан и организаций  внесены соответствующие записи.</a:t>
            </a:r>
          </a:p>
        </p:txBody>
      </p:sp>
    </p:spTree>
    <p:extLst>
      <p:ext uri="{BB962C8B-B14F-4D97-AF65-F5344CB8AC3E}">
        <p14:creationId xmlns:p14="http://schemas.microsoft.com/office/powerpoint/2010/main" val="311586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5979"/>
            <a:ext cx="7920880" cy="85725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Ознакомление работников  </a:t>
            </a:r>
            <a:b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с рекомендациями по вопросам противодействия коррупции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октября 2024г. №9442- повторное ознакомление с методическими рекомендациями  </a:t>
            </a:r>
            <a:r>
              <a:rPr lang="ru-RU" sz="19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Минздравсоцразвития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РФ от  29.09.2010 №7666-17 «О порядке уведомления представителя нанимателя (работодателя)о  фактах обращения в целях склонения государственного или муниципального служащего к совершению коррупционных правонарушений;</a:t>
            </a:r>
            <a:endParaRPr lang="ru-RU" sz="19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18 октября 2024г. №8827- </a:t>
            </a:r>
            <a:r>
              <a:rPr lang="ru-RU" sz="19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повторное ознакомление в соответствии 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Приказом Министерства от 07.07.2016г. №03/2151 «О мерах по предупреждению коррупции» </a:t>
            </a:r>
            <a:r>
              <a:rPr lang="ru-RU" sz="19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по профилактике коррупционных и иных правонарушений с «Положением о подарках и знаках делового гостеприимства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0" indent="0" algn="just">
              <a:buNone/>
            </a:pP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11.12.2024г.-№12-1111-</a:t>
            </a:r>
            <a:r>
              <a:rPr lang="ru-RU" sz="19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повторное ознакомление 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Положениями антикоррупционного  законодательства и Гражданского кодекса РФ о запрете на получение и дарение подарков должностным лицам в соответствии с рекомендациями Департамента  правового обеспечения;</a:t>
            </a:r>
            <a:endParaRPr lang="ru-RU" sz="19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31.03.2025г. -№</a:t>
            </a:r>
            <a:r>
              <a:rPr lang="ru-RU" sz="19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2871 –УПК, приказом Министерства образования и науки Челябинской области от07.07.2016 №03/2151 «О мерах по предупреждению коррупции», с п.1 ст.575 Гражданского кодекса РФ в целях профилактики коррупционных и иных </a:t>
            </a:r>
            <a:r>
              <a:rPr lang="ru-RU" sz="19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правонарушений.</a:t>
            </a:r>
            <a:endParaRPr lang="ru-RU" sz="19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15897" y="164606"/>
            <a:ext cx="6048672" cy="85725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Локальные </a:t>
            </a:r>
            <a:r>
              <a:rPr lang="ru-RU" sz="1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по противодействию коррупции</a:t>
            </a:r>
          </a:p>
        </p:txBody>
      </p:sp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457200" y="1200153"/>
            <a:ext cx="8229600" cy="3394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от 02.09.2024г. №179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утверждении состава комиссии по противодействию коррупции на 2024-2025 учебный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год».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от 14.11.2024г.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проведении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Месячника,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посвященного Международному дню  борьбы с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коррупцией». 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Приказ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27.12.2024г.№317 «О противодействии коррупции» о повторном уведомлении педагогических и административных работников о необходимости соблюдения действующего законодательства РФ и Челябинской области, а также принятых в Министерстве локальных актов, направленных на устранение в работе  личной заинтересованности.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Приказ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27.01.2025г. №18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утверждении Графика прохождения работниками курсов повышения квалификации 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противодействию коррупции».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0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707904" y="195486"/>
            <a:ext cx="4392488" cy="720080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Беседы по антикоррупционному</a:t>
            </a:r>
            <a:b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законодательству                      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бъект 3"/>
          <p:cNvSpPr>
            <a:spLocks noGrp="1"/>
          </p:cNvSpPr>
          <p:nvPr>
            <p:ph idx="1"/>
          </p:nvPr>
        </p:nvSpPr>
        <p:spPr>
          <a:xfrm>
            <a:off x="539318" y="1059582"/>
            <a:ext cx="8291264" cy="259228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Беседы на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отделениях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педагогическими работниками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необходимости обязательного соблюдения действующего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антикоррупционного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законодательства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Челябинской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Педагогическое отделение - 14.05. 2025г.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Отделение </a:t>
            </a:r>
            <a:r>
              <a:rPr lang="ru-RU" sz="16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ИБиПТ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- 16.05.2025г.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Гуманитарное отделение - 19.05.2025г.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Социально- правовое отделение - 21 мая 2025г.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Отделение </a:t>
            </a:r>
            <a:r>
              <a:rPr lang="ru-RU" sz="16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МиДО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- 22.05.2025г.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3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115616" y="123478"/>
            <a:ext cx="1944216" cy="505842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Отчеты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/>
          <p:cNvSpPr>
            <a:spLocks noGrp="1"/>
          </p:cNvSpPr>
          <p:nvPr>
            <p:ph idx="1"/>
          </p:nvPr>
        </p:nvSpPr>
        <p:spPr>
          <a:xfrm>
            <a:off x="457200" y="1200153"/>
            <a:ext cx="8229600" cy="33944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Ежеквартальные отчёты при реализации мероприятий противодействия коррупции Министерством образования и науки Челябинской области в 2024-2025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 году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Ежеквартальные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отчеты о ходе реализации мер по противодействию коррупции в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2024-2025 учебном году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Министерством образования и науки Челябинской области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Отчет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информации о лицах, состоящих в родственных (свойственных) отношениях в Министерство образования и науки Челябинской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Отчет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информация о трудовой деятельности в учреждении лиц, состоящих в родственных (свойственных) отношениях в Министерство образования и науки Челябинской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987824" y="195486"/>
            <a:ext cx="50040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Месячник, посвященный Международному</a:t>
            </a:r>
            <a:b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дню борьбы с коррупцией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155926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тематических классных часов </a:t>
            </a:r>
            <a:endParaRPr lang="ru-RU" sz="16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антикоррупционной политике </a:t>
            </a:r>
            <a:endParaRPr lang="ru-RU" sz="16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группы, под подпись обучающихся, 2265).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0"/>
          <a:stretch/>
        </p:blipFill>
        <p:spPr>
          <a:xfrm>
            <a:off x="467544" y="1249512"/>
            <a:ext cx="4149080" cy="27757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19201" b="34600"/>
          <a:stretch/>
        </p:blipFill>
        <p:spPr>
          <a:xfrm>
            <a:off x="4788024" y="1249512"/>
            <a:ext cx="3935302" cy="277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3608" y="19548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книжной выставки</a:t>
            </a: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«Закон в твоей жизни» и викторины</a:t>
            </a: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«Скажем коррупции нет!» (75 участников)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9" y="1491630"/>
            <a:ext cx="3717032" cy="27877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0"/>
          <a:stretch/>
        </p:blipFill>
        <p:spPr>
          <a:xfrm>
            <a:off x="5282065" y="1491630"/>
            <a:ext cx="2835696" cy="27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30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067944" y="197227"/>
            <a:ext cx="3819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 с 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представителем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правоохранительных органов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2283718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 работников и обучающихся </a:t>
            </a:r>
            <a:endParaRPr lang="ru-RU" sz="14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колледжа с </a:t>
            </a:r>
            <a:r>
              <a:rPr lang="ru-RU" sz="14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представителем прокуратуры </a:t>
            </a:r>
            <a:endParaRPr lang="ru-RU" sz="14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Дорожкиной</a:t>
            </a:r>
            <a:r>
              <a:rPr lang="ru-RU" sz="14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Е. 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12201" b="40200"/>
          <a:stretch/>
        </p:blipFill>
        <p:spPr>
          <a:xfrm>
            <a:off x="4427984" y="1347614"/>
            <a:ext cx="4104456" cy="29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9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81710" y="195486"/>
            <a:ext cx="5670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социологического опроса среди обучающихся  1 курса </a:t>
            </a:r>
            <a:endParaRPr lang="ru-RU" sz="16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я знаю о коррупции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?» (729 обучающихся).</a:t>
            </a:r>
            <a:endParaRPr lang="ru-RU" sz="16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22000" b="20601"/>
          <a:stretch/>
        </p:blipFill>
        <p:spPr>
          <a:xfrm>
            <a:off x="1403648" y="1275606"/>
            <a:ext cx="6309320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497415" y="195486"/>
            <a:ext cx="5598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родительского собрания </a:t>
            </a:r>
            <a:endParaRPr lang="ru-RU" sz="1600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включением вопроса по антикоррупционному воспитанию обучающихся </a:t>
            </a:r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(онлайн 2020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родителей).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36000" b="30400"/>
          <a:stretch/>
        </p:blipFill>
        <p:spPr>
          <a:xfrm>
            <a:off x="899592" y="1131590"/>
            <a:ext cx="6984776" cy="33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5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763" y="519522"/>
            <a:ext cx="55983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конкурса рисунков, буклетов (12), частушек (20) на антикоррупционную тему.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8001" r="15351" b="22001"/>
          <a:stretch/>
        </p:blipFill>
        <p:spPr>
          <a:xfrm>
            <a:off x="755576" y="1432145"/>
            <a:ext cx="3528392" cy="2556806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1043608" y="3579862"/>
            <a:ext cx="216024" cy="360040"/>
          </a:xfrm>
          <a:prstGeom prst="ellipse">
            <a:avLst/>
          </a:prstGeom>
          <a:solidFill>
            <a:srgbClr val="D5D3D8"/>
          </a:solidFill>
          <a:ln>
            <a:solidFill>
              <a:srgbClr val="D7D5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video52942644647433616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99992" y="1428333"/>
            <a:ext cx="4452495" cy="252028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762" y="4083918"/>
            <a:ext cx="54953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Межрегиональный молодежный конкурс </a:t>
            </a:r>
            <a:r>
              <a:rPr lang="ru-RU" sz="16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роликов, частушек и плакатов на антикоррупционную тему «Вместе против коррупции».</a:t>
            </a:r>
          </a:p>
        </p:txBody>
      </p:sp>
    </p:spTree>
    <p:extLst>
      <p:ext uri="{BB962C8B-B14F-4D97-AF65-F5344CB8AC3E}">
        <p14:creationId xmlns:p14="http://schemas.microsoft.com/office/powerpoint/2010/main" val="111896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8041" y="2283718"/>
            <a:ext cx="81555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Антикоррупционный   диктант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дистанционном формате) </a:t>
            </a:r>
            <a:endParaRPr lang="ru-RU" b="1" dirty="0" smtClean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реди 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и членов оперативного совещания </a:t>
            </a:r>
          </a:p>
          <a:p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Магнитогорской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торгово-промышленной 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палате </a:t>
            </a:r>
          </a:p>
          <a:p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работников и членов оперативного совещания).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5786" y="267494"/>
            <a:ext cx="7507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во 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Всероссийской </a:t>
            </a:r>
          </a:p>
          <a:p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интерактивной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акции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приуроченной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Международному дню борьбы с коррупцией.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635646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Антикоррупционный </a:t>
            </a:r>
            <a:r>
              <a:rPr lang="ru-RU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диктант среди студентов  </a:t>
            </a:r>
            <a:r>
              <a:rPr lang="ru-RU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(2020 участников).</a:t>
            </a:r>
          </a:p>
        </p:txBody>
      </p:sp>
    </p:spTree>
    <p:extLst>
      <p:ext uri="{BB962C8B-B14F-4D97-AF65-F5344CB8AC3E}">
        <p14:creationId xmlns:p14="http://schemas.microsoft.com/office/powerpoint/2010/main" val="262794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68013"/>
            <a:ext cx="6120680" cy="857250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Прохождение </a:t>
            </a:r>
            <a:r>
              <a:rPr lang="ru-RU" sz="1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курсов повышения </a:t>
            </a: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квалификации по противодействию коррупции </a:t>
            </a:r>
            <a:endParaRPr lang="ru-RU" sz="1800" b="1" dirty="0">
              <a:solidFill>
                <a:srgbClr val="2F42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87624" y="1419622"/>
            <a:ext cx="5734089" cy="273630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8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зам.директора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- 1;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советник - 1</a:t>
            </a:r>
            <a:r>
              <a:rPr lang="ru-RU" sz="3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8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зав.отделением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- 5;</a:t>
            </a:r>
          </a:p>
          <a:p>
            <a:pPr>
              <a:buFontTx/>
              <a:buChar char="-"/>
            </a:pPr>
            <a:r>
              <a:rPr lang="ru-RU" sz="3800" b="1" dirty="0" err="1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зав.кафедрой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- 1</a:t>
            </a:r>
            <a:r>
              <a:rPr lang="ru-RU" sz="3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 -1;  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кадры - 3;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преподаватели - 3;</a:t>
            </a:r>
          </a:p>
          <a:p>
            <a:pPr>
              <a:buFontTx/>
              <a:buChar char="-"/>
            </a:pPr>
            <a:r>
              <a:rPr lang="ru-RU" sz="3800" b="1" dirty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аборанты - 3;</a:t>
            </a:r>
          </a:p>
          <a:p>
            <a:pPr>
              <a:buFontTx/>
              <a:buChar char="-"/>
            </a:pPr>
            <a:r>
              <a:rPr lang="ru-RU" sz="3800" b="1" dirty="0" smtClean="0">
                <a:solidFill>
                  <a:srgbClr val="2F42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бухгалтерия - 2.</a:t>
            </a: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</TotalTime>
  <Words>878</Words>
  <Application>Microsoft Office PowerPoint</Application>
  <PresentationFormat>Экран (16:9)</PresentationFormat>
  <Paragraphs>90</Paragraphs>
  <Slides>17</Slides>
  <Notes>8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Отчет о работе комиссии по профилактике коррупционных и иных правонарушений</vt:lpstr>
      <vt:lpstr>Основные направления работы Комиссии по профилактике  коррупционных и иных правонарушений</vt:lpstr>
      <vt:lpstr>Организационные мероприятия</vt:lpstr>
      <vt:lpstr>Документальное сопровождение</vt:lpstr>
      <vt:lpstr>                                         Ознакомление работников                        с рекомендациями по вопросам противодействия коррупции</vt:lpstr>
      <vt:lpstr>            Локальные приказы по противодействию коррупции</vt:lpstr>
      <vt:lpstr>Беседы по антикоррупционному  законодательству                      </vt:lpstr>
      <vt:lpstr>                                        Отчеты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Прохождение курсов повышения  квалификации по противодействию коррупции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Оксана</cp:lastModifiedBy>
  <cp:revision>231</cp:revision>
  <cp:lastPrinted>2025-05-20T10:31:31Z</cp:lastPrinted>
  <dcterms:created xsi:type="dcterms:W3CDTF">2023-08-17T09:17:35Z</dcterms:created>
  <dcterms:modified xsi:type="dcterms:W3CDTF">2025-05-22T10:59:31Z</dcterms:modified>
</cp:coreProperties>
</file>