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8"/>
  </p:notesMasterIdLst>
  <p:sldIdLst>
    <p:sldId id="278" r:id="rId2"/>
    <p:sldId id="279" r:id="rId3"/>
    <p:sldId id="319" r:id="rId4"/>
    <p:sldId id="280" r:id="rId5"/>
    <p:sldId id="320" r:id="rId6"/>
    <p:sldId id="321" r:id="rId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Кол-во членов НСО </c:v>
                </c:pt>
                <c:pt idx="1">
                  <c:v>Заявки на НИРС</c:v>
                </c:pt>
                <c:pt idx="2">
                  <c:v>Секции НСО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</c:v>
                </c:pt>
                <c:pt idx="1">
                  <c:v>42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66-4C8A-8091-293220FEB28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Кол-во членов НСО </c:v>
                </c:pt>
                <c:pt idx="1">
                  <c:v>Заявки на НИРС</c:v>
                </c:pt>
                <c:pt idx="2">
                  <c:v>Секции НСО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55</c:v>
                </c:pt>
                <c:pt idx="1">
                  <c:v>52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66-4C8A-8091-293220FEB28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2023-2024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Кол-во членов НСО </c:v>
                </c:pt>
                <c:pt idx="1">
                  <c:v>Заявки на НИРС</c:v>
                </c:pt>
                <c:pt idx="2">
                  <c:v>Секции НСО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54</c:v>
                </c:pt>
                <c:pt idx="1">
                  <c:v>50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66-4C8A-8091-293220FEB28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2024-2025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Кол-во членов НСО </c:v>
                </c:pt>
                <c:pt idx="1">
                  <c:v>Заявки на НИРС</c:v>
                </c:pt>
                <c:pt idx="2">
                  <c:v>Секции НСО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59</c:v>
                </c:pt>
                <c:pt idx="1">
                  <c:v>55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66-4C8A-8091-293220FEB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195968"/>
        <c:axId val="102197504"/>
      </c:barChart>
      <c:catAx>
        <c:axId val="102195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ru-RU"/>
          </a:p>
        </c:txPr>
        <c:crossAx val="102197504"/>
        <c:crosses val="autoZero"/>
        <c:auto val="1"/>
        <c:lblAlgn val="ctr"/>
        <c:lblOffset val="100"/>
        <c:noMultiLvlLbl val="0"/>
      </c:catAx>
      <c:valAx>
        <c:axId val="102197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ru-RU"/>
          </a:p>
        </c:txPr>
        <c:crossAx val="102195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109001901578504"/>
          <c:y val="0.56638840921304967"/>
          <c:w val="0.17219714565828176"/>
          <c:h val="0.31761833443817911"/>
        </c:manualLayout>
      </c:layout>
      <c:overlay val="0"/>
      <c:txPr>
        <a:bodyPr/>
        <a:lstStyle/>
        <a:p>
          <a:pPr>
            <a:defRPr sz="1400">
              <a:latin typeface="Calibri" panose="020F0502020204030204" pitchFamily="34" charset="0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33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33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33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33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50D2976E-1E91-4064-A748-480277959153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9758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8A76282-B58E-412D-8CA1-6FC080721FEA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11.06.2025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B412AD8-5C39-4B1C-8B26-C9D55FEDBD05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10" Type="http://schemas.openxmlformats.org/officeDocument/2006/relationships/image" Target="../media/image8.png"/><Relationship Id="rId4" Type="http://schemas.openxmlformats.org/officeDocument/2006/relationships/chart" Target="../charts/chart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496" y="1059582"/>
            <a:ext cx="2880320" cy="278044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4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3"/>
          <a:stretch/>
        </p:blipFill>
        <p:spPr>
          <a:xfrm>
            <a:off x="8243104" y="123478"/>
            <a:ext cx="793392" cy="720080"/>
          </a:xfrm>
          <a:prstGeom prst="rect">
            <a:avLst/>
          </a:prstGeom>
          <a:ln w="0">
            <a:noFill/>
          </a:ln>
        </p:spPr>
      </p:pic>
      <p:sp>
        <p:nvSpPr>
          <p:cNvPr id="515" name="Прямоугольник 1"/>
          <p:cNvSpPr/>
          <p:nvPr/>
        </p:nvSpPr>
        <p:spPr>
          <a:xfrm>
            <a:off x="3533400" y="37440"/>
            <a:ext cx="45666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КРИТЕРИЙ 1.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СИСТЕМНОСТЬ МЕТОДИЧЕСКОЙ РАБОТЫ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6" name="Прямоугольник 3"/>
          <p:cNvSpPr/>
          <p:nvPr/>
        </p:nvSpPr>
        <p:spPr>
          <a:xfrm>
            <a:off x="112320" y="489240"/>
            <a:ext cx="820872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254061"/>
              </a:buClr>
              <a:buFont typeface="Wingdings" charset="2"/>
              <a:buChar char=""/>
            </a:pPr>
            <a:r>
              <a:rPr lang="ru-RU" sz="1600" b="0" strike="noStrike" spc="-1" dirty="0">
                <a:solidFill>
                  <a:srgbClr val="254061"/>
                </a:solidFill>
                <a:latin typeface="Calibri"/>
              </a:rPr>
              <a:t>Методическое сопровождение научно-исследовательской и учебно-исследовательской работы с </a:t>
            </a:r>
            <a:r>
              <a:rPr lang="ru-RU" sz="1600" b="0" strike="noStrike" spc="-1" dirty="0" smtClean="0">
                <a:solidFill>
                  <a:srgbClr val="254061"/>
                </a:solidFill>
                <a:latin typeface="Calibri"/>
              </a:rPr>
              <a:t>обучающимися. 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17" name="Прямоугольник 7"/>
          <p:cNvSpPr/>
          <p:nvPr/>
        </p:nvSpPr>
        <p:spPr>
          <a:xfrm>
            <a:off x="7668344" y="987574"/>
            <a:ext cx="1728192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 dirty="0" smtClean="0">
                <a:solidFill>
                  <a:srgbClr val="254061"/>
                </a:solidFill>
                <a:latin typeface="Calibri"/>
                <a:ea typeface="Calibri"/>
              </a:rPr>
              <a:t>Состав НСО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7713769"/>
              </p:ext>
            </p:extLst>
          </p:nvPr>
        </p:nvGraphicFramePr>
        <p:xfrm>
          <a:off x="2987824" y="987574"/>
          <a:ext cx="6079160" cy="3665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http://qrcoder.ru/code/?http%3A%2F%2F%EC%E0%E3%EF%EA.%F0%F4%2Fstudents%2Fscientific-activity%2F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373216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087452"/>
            <a:ext cx="302433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Секции НСО в 2024-2025 </a:t>
            </a:r>
            <a:r>
              <a:rPr lang="ru-RU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уч.г</a:t>
            </a:r>
            <a:r>
              <a:rPr lang="ru-RU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.: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История. Краеведение.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Литературоведение. Культурология.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Языкознание. Иностранные языки.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Педагогика. Психология.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Социология.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Экономика и право.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Техносфера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. Полезная модель.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Дизайн. Реклама. ИЗО.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Информационные технологии.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6"/>
          <a:stretch>
            <a:fillRect/>
          </a:stretch>
        </p:blipFill>
        <p:spPr>
          <a:xfrm>
            <a:off x="35496" y="3775721"/>
            <a:ext cx="728553" cy="1043563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7"/>
          <a:stretch>
            <a:fillRect/>
          </a:stretch>
        </p:blipFill>
        <p:spPr>
          <a:xfrm>
            <a:off x="608458" y="3840024"/>
            <a:ext cx="711668" cy="1073602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8"/>
          <a:stretch>
            <a:fillRect/>
          </a:stretch>
        </p:blipFill>
        <p:spPr>
          <a:xfrm>
            <a:off x="1043608" y="3939902"/>
            <a:ext cx="742485" cy="1059582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9"/>
          <a:stretch>
            <a:fillRect/>
          </a:stretch>
        </p:blipFill>
        <p:spPr>
          <a:xfrm>
            <a:off x="1424812" y="4011910"/>
            <a:ext cx="722562" cy="1047363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1979713" y="4083918"/>
            <a:ext cx="720080" cy="10490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3"/>
          <a:stretch/>
        </p:blipFill>
        <p:spPr>
          <a:xfrm>
            <a:off x="8172400" y="93240"/>
            <a:ext cx="820040" cy="727378"/>
          </a:xfrm>
          <a:prstGeom prst="rect">
            <a:avLst/>
          </a:prstGeom>
          <a:ln w="0">
            <a:noFill/>
          </a:ln>
        </p:spPr>
      </p:pic>
      <p:sp>
        <p:nvSpPr>
          <p:cNvPr id="520" name="Прямоугольник 1"/>
          <p:cNvSpPr/>
          <p:nvPr/>
        </p:nvSpPr>
        <p:spPr>
          <a:xfrm>
            <a:off x="3533400" y="1440"/>
            <a:ext cx="45666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КРИТЕРИЙ 1.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СИСТЕМНОСТЬ МЕТОДИЧЕСКОЙ РАБОТЫ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21" name="Прямоугольник 7"/>
          <p:cNvSpPr/>
          <p:nvPr/>
        </p:nvSpPr>
        <p:spPr>
          <a:xfrm>
            <a:off x="683568" y="516452"/>
            <a:ext cx="770436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pc="-1" dirty="0">
                <a:solidFill>
                  <a:srgbClr val="254061"/>
                </a:solidFill>
                <a:latin typeface="Calibri"/>
                <a:ea typeface="Calibri"/>
              </a:rPr>
              <a:t>Участие студентов в мероприятиях НСО в 2024-2025 учебном году</a:t>
            </a:r>
            <a:endParaRPr lang="ru-RU" sz="1600" spc="-1" dirty="0"/>
          </a:p>
        </p:txBody>
      </p:sp>
      <p:graphicFrame>
        <p:nvGraphicFramePr>
          <p:cNvPr id="522" name="Таблица 8"/>
          <p:cNvGraphicFramePr/>
          <p:nvPr>
            <p:extLst>
              <p:ext uri="{D42A27DB-BD31-4B8C-83A1-F6EECF244321}">
                <p14:modId xmlns:p14="http://schemas.microsoft.com/office/powerpoint/2010/main" val="3792858688"/>
              </p:ext>
            </p:extLst>
          </p:nvPr>
        </p:nvGraphicFramePr>
        <p:xfrm>
          <a:off x="179640" y="869128"/>
          <a:ext cx="8812800" cy="2944526"/>
        </p:xfrm>
        <a:graphic>
          <a:graphicData uri="http://schemas.openxmlformats.org/drawingml/2006/table">
            <a:tbl>
              <a:tblPr/>
              <a:tblGrid>
                <a:gridCol w="568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0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3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Мероприятие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Кол-во участников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Результат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Работа в составе НСО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59 чел.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- 59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8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Городские семинары объединения «Научные основы исследовательской деятельности» на базе ГБУ ДУМ «Магнит»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 чел. (ежемесячно с октября по март)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Конкурс студенческих исследовательских проектов «Трудовые династии - связь поколений сила традиций»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 чел. (1 работа)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Победитель – 1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Межрегиональная научно-практическая студенческая конференция «Творить, пробовать, искать и развиваться»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 чел. (1 доклад)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Призер - 1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Межрегиональная научно-практическая конференция «Организация музейного дела в образовательной организации»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3 чел. (1 доклад)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- 3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04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Конкурс творческих работ студентов ГБПОУ «МПК» «Наука – это красиво»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52 чел. (50 работ)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Победители и призеры - 12; участие - 40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Выставка-конкурс стендовых докладов «Созидатели научно-технологического суверенитета России»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49 чел. (18 докладов);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624 - проголосовали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49 победителей и призеров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Научно-практическая конференция студентов ГБПОУ «МПК» «НАУКА И ТВОРЧЕСТВО-2025»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58 чел. (47 работ)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Победители и призеры – 36; участники - 22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118402" y="3984630"/>
            <a:ext cx="648072" cy="940167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578076" y="4167759"/>
            <a:ext cx="674242" cy="936104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1207458" y="4135042"/>
            <a:ext cx="658191" cy="94262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7"/>
          <a:stretch>
            <a:fillRect/>
          </a:stretch>
        </p:blipFill>
        <p:spPr>
          <a:xfrm>
            <a:off x="1724800" y="4033441"/>
            <a:ext cx="643272" cy="944126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8"/>
          <a:stretch>
            <a:fillRect/>
          </a:stretch>
        </p:blipFill>
        <p:spPr>
          <a:xfrm>
            <a:off x="2238497" y="4094649"/>
            <a:ext cx="642096" cy="931729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/>
          <a:stretch>
            <a:fillRect/>
          </a:stretch>
        </p:blipFill>
        <p:spPr>
          <a:xfrm>
            <a:off x="2717512" y="4170863"/>
            <a:ext cx="632292" cy="94219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08" y="4167760"/>
            <a:ext cx="1237157" cy="9278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16" y="3984630"/>
            <a:ext cx="1361225" cy="10209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246440" y="3890076"/>
            <a:ext cx="1061864" cy="7963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3"/>
          <a:stretch/>
        </p:blipFill>
        <p:spPr>
          <a:xfrm>
            <a:off x="8100360" y="93240"/>
            <a:ext cx="892080" cy="791640"/>
          </a:xfrm>
          <a:prstGeom prst="rect">
            <a:avLst/>
          </a:prstGeom>
          <a:ln w="0">
            <a:noFill/>
          </a:ln>
        </p:spPr>
      </p:pic>
      <p:sp>
        <p:nvSpPr>
          <p:cNvPr id="515" name="Прямоугольник 1"/>
          <p:cNvSpPr/>
          <p:nvPr/>
        </p:nvSpPr>
        <p:spPr>
          <a:xfrm>
            <a:off x="3574680" y="69646"/>
            <a:ext cx="45666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КРИТЕРИЙ 1.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СИСТЕМНОСТЬ МЕТОДИЧЕСКОЙ РАБОТЫ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7" name="Прямоугольник 7"/>
          <p:cNvSpPr/>
          <p:nvPr/>
        </p:nvSpPr>
        <p:spPr>
          <a:xfrm>
            <a:off x="575556" y="626146"/>
            <a:ext cx="770436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 dirty="0" smtClean="0">
                <a:solidFill>
                  <a:srgbClr val="254061"/>
                </a:solidFill>
                <a:latin typeface="Calibri"/>
                <a:ea typeface="Calibri"/>
              </a:rPr>
              <a:t>Участие студентов </a:t>
            </a:r>
            <a:r>
              <a:rPr lang="ru-RU" sz="1400" b="1" strike="noStrike" spc="-1" dirty="0">
                <a:solidFill>
                  <a:srgbClr val="254061"/>
                </a:solidFill>
                <a:latin typeface="Calibri"/>
                <a:ea typeface="Calibri"/>
              </a:rPr>
              <a:t>в мероприятиях НСО в </a:t>
            </a:r>
            <a:r>
              <a:rPr lang="ru-RU" sz="1400" b="1" strike="noStrike" spc="-1" dirty="0" smtClean="0">
                <a:solidFill>
                  <a:srgbClr val="254061"/>
                </a:solidFill>
                <a:latin typeface="Calibri"/>
                <a:ea typeface="Calibri"/>
              </a:rPr>
              <a:t>2024-2025 </a:t>
            </a:r>
            <a:r>
              <a:rPr lang="ru-RU" sz="1400" b="1" strike="noStrike" spc="-1" dirty="0">
                <a:solidFill>
                  <a:srgbClr val="254061"/>
                </a:solidFill>
                <a:latin typeface="Calibri"/>
                <a:ea typeface="Calibri"/>
              </a:rPr>
              <a:t>учебном году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518" name="Таблица 8"/>
          <p:cNvGraphicFramePr/>
          <p:nvPr>
            <p:extLst>
              <p:ext uri="{D42A27DB-BD31-4B8C-83A1-F6EECF244321}">
                <p14:modId xmlns:p14="http://schemas.microsoft.com/office/powerpoint/2010/main" val="2258118196"/>
              </p:ext>
            </p:extLst>
          </p:nvPr>
        </p:nvGraphicFramePr>
        <p:xfrm>
          <a:off x="81037" y="929626"/>
          <a:ext cx="8881560" cy="2885680"/>
        </p:xfrm>
        <a:graphic>
          <a:graphicData uri="http://schemas.openxmlformats.org/drawingml/2006/table">
            <a:tbl>
              <a:tblPr/>
              <a:tblGrid>
                <a:gridCol w="5181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9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254061"/>
                          </a:solidFill>
                          <a:latin typeface="Calibri"/>
                        </a:rPr>
                        <a:t> Мероприятие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254061"/>
                          </a:solidFill>
                          <a:latin typeface="Calibri"/>
                        </a:rPr>
                        <a:t>Кол-во участников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254061"/>
                          </a:solidFill>
                          <a:latin typeface="Calibri"/>
                        </a:rPr>
                        <a:t>Результат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2840" marR="42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Региональный семинар с международным участием «Вселенная в алфавитном порядке»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7 чел. (5 докладов)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Победители и призеры – 2; участие - 5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Times-Italic"/>
                          <a:cs typeface="Times New Roman"/>
                        </a:rPr>
                        <a:t>Областной НТК «</a:t>
                      </a:r>
                      <a:r>
                        <a:rPr lang="ru-RU" sz="1000" dirty="0">
                          <a:effectLst/>
                          <a:latin typeface="Arial"/>
                          <a:ea typeface="Times-BoldItalic"/>
                          <a:cs typeface="Times New Roman"/>
                        </a:rPr>
                        <a:t>Молодежь. Наука. Технологии производства»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 чел. (4 доклада)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Призер – 1; участие - 4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Всероссийская</a:t>
                      </a: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 студенческая олимпиада по дошкольной педагогике и психологии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5 чел. (команда)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Призер - 5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Заочный этап конкурса СНИР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15 чел. (13 работ)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Финалисты – 7; участие - 8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Конкурс СНИР «НСО – 2025» среди студентов ПОО ЮТ ЧО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25 чел (20 работ)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Призеры – 11; участники - 9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III (очный) этап областного конкурса студенческих научно-исследовательских работ (Конференция)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7 чел. (6 работ)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Областной конкурс в сфере популяризации науки и технологий «Наука – это красиво»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8 чел. (8 работ)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Призер – 1, участие -7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1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Всероссийской студенческой научно-практической конференции «Актуальные проблемы образования: позиция молодых»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13 чел. (13 докладов)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- 13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Всероссийский конкурс научно-исследовательских творческих работ среди студентов и учащейся молодежи «Академия успеха»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9 чел. (9 работ)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Победители и призеры - 9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107504" y="4083918"/>
            <a:ext cx="703100" cy="102336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683568" y="4083917"/>
            <a:ext cx="701777" cy="101933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1221061" y="4083918"/>
            <a:ext cx="713883" cy="1024898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7"/>
          <a:stretch>
            <a:fillRect/>
          </a:stretch>
        </p:blipFill>
        <p:spPr>
          <a:xfrm>
            <a:off x="1835696" y="4083915"/>
            <a:ext cx="708922" cy="101933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8"/>
          <a:stretch>
            <a:fillRect/>
          </a:stretch>
        </p:blipFill>
        <p:spPr>
          <a:xfrm>
            <a:off x="2411760" y="4083918"/>
            <a:ext cx="730344" cy="1024899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/>
          <a:stretch>
            <a:fillRect/>
          </a:stretch>
        </p:blipFill>
        <p:spPr>
          <a:xfrm>
            <a:off x="2987824" y="4083914"/>
            <a:ext cx="714011" cy="101648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0"/>
          <a:stretch>
            <a:fillRect/>
          </a:stretch>
        </p:blipFill>
        <p:spPr>
          <a:xfrm>
            <a:off x="3613590" y="4083917"/>
            <a:ext cx="742386" cy="10164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718" y="3830841"/>
            <a:ext cx="1261127" cy="8756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3" y="3860052"/>
            <a:ext cx="1258595" cy="9439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578" y="4065372"/>
            <a:ext cx="1404756" cy="105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8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3"/>
          <a:stretch/>
        </p:blipFill>
        <p:spPr>
          <a:xfrm>
            <a:off x="8244408" y="93240"/>
            <a:ext cx="792088" cy="678310"/>
          </a:xfrm>
          <a:prstGeom prst="rect">
            <a:avLst/>
          </a:prstGeom>
          <a:ln w="0">
            <a:noFill/>
          </a:ln>
        </p:spPr>
      </p:pic>
      <p:sp>
        <p:nvSpPr>
          <p:cNvPr id="525" name="Прямоугольник 1"/>
          <p:cNvSpPr/>
          <p:nvPr/>
        </p:nvSpPr>
        <p:spPr>
          <a:xfrm>
            <a:off x="3543840" y="58320"/>
            <a:ext cx="45666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КРИТЕРИЙ 1.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254061"/>
                </a:solidFill>
                <a:latin typeface="Arial"/>
              </a:rPr>
              <a:t>СИСТЕМНОСТЬ МЕТОДИЧЕСКОЙ РАБОТЫ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26" name="Прямоугольник 4"/>
          <p:cNvSpPr/>
          <p:nvPr/>
        </p:nvSpPr>
        <p:spPr>
          <a:xfrm>
            <a:off x="576608" y="900000"/>
            <a:ext cx="8308800" cy="6140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pc="-1" dirty="0">
                <a:solidFill>
                  <a:srgbClr val="254061"/>
                </a:solidFill>
                <a:latin typeface="Calibri"/>
                <a:ea typeface="Calibri"/>
              </a:rPr>
              <a:t>Участие студентов в мероприятиях НСО в 2024-2025 учебном году</a:t>
            </a:r>
            <a:endParaRPr lang="ru-RU" sz="1600" spc="-1" dirty="0"/>
          </a:p>
        </p:txBody>
      </p:sp>
      <p:graphicFrame>
        <p:nvGraphicFramePr>
          <p:cNvPr id="527" name="Таблица 5"/>
          <p:cNvGraphicFramePr/>
          <p:nvPr>
            <p:extLst>
              <p:ext uri="{D42A27DB-BD31-4B8C-83A1-F6EECF244321}">
                <p14:modId xmlns:p14="http://schemas.microsoft.com/office/powerpoint/2010/main" val="1732749198"/>
              </p:ext>
            </p:extLst>
          </p:nvPr>
        </p:nvGraphicFramePr>
        <p:xfrm>
          <a:off x="180360" y="1652784"/>
          <a:ext cx="8812080" cy="1927078"/>
        </p:xfrm>
        <a:graphic>
          <a:graphicData uri="http://schemas.openxmlformats.org/drawingml/2006/table">
            <a:tbl>
              <a:tblPr/>
              <a:tblGrid>
                <a:gridCol w="547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7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Мероприятие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Кол-во участников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Результат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7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Научно-практическая конференция «Тихомировские чтения»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2 чел. (1 работа)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Призеры -2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Международный конкурс публикаций «Что в имени тебе моем»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5 чел. (5 публикаций)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Региональный конкурс проектов по общеобразовательной подготовке</a:t>
                      </a:r>
                      <a:endParaRPr lang="ru-RU" sz="1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3 чел. (3 работы)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- 3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Областной конкурс на лучшую научно-популярную</a:t>
                      </a:r>
                      <a:r>
                        <a:rPr lang="ru-RU" sz="1000" spc="-15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статью</a:t>
                      </a:r>
                      <a:r>
                        <a:rPr lang="ru-RU" sz="1000" spc="-1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в</a:t>
                      </a:r>
                      <a:r>
                        <a:rPr lang="ru-RU" sz="1000" spc="-1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журнал</a:t>
                      </a:r>
                      <a:r>
                        <a:rPr lang="ru-RU" sz="1000" spc="-5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«Формула будущего»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1 чел. (1 работа)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Призер </a:t>
                      </a: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- 1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8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Сборник исследовательских и творческих работ студентов «Мое призвание – 2025»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127 чел. (121 публикация)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Участие - 127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41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ИТОГО: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457 участий + 624 вовлеченных = 1081 участие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29" name="Прямоугольник 7"/>
          <p:cNvSpPr/>
          <p:nvPr/>
        </p:nvSpPr>
        <p:spPr>
          <a:xfrm>
            <a:off x="158357" y="596340"/>
            <a:ext cx="82087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254061"/>
              </a:buClr>
              <a:buFont typeface="Wingdings" charset="2"/>
              <a:buChar char=""/>
            </a:pPr>
            <a:r>
              <a:rPr lang="ru-RU" sz="1600" b="0" strike="noStrike" spc="-1" dirty="0">
                <a:solidFill>
                  <a:srgbClr val="254061"/>
                </a:solidFill>
                <a:latin typeface="Calibri"/>
              </a:rPr>
              <a:t>Методическое сопровождение научно-исследовательской и учебно-исследовательской работы с обучающимися</a:t>
            </a:r>
            <a:endParaRPr lang="ru-RU" sz="1600" b="0" strike="noStrike" spc="-1" dirty="0">
              <a:latin typeface="Arial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122919" y="3629846"/>
            <a:ext cx="3436336" cy="1370728"/>
            <a:chOff x="107504" y="3579862"/>
            <a:chExt cx="3436336" cy="1370728"/>
          </a:xfrm>
        </p:grpSpPr>
        <p:pic>
          <p:nvPicPr>
            <p:cNvPr id="7" name="Рисунок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07504" y="3579862"/>
              <a:ext cx="757555" cy="1045845"/>
            </a:xfrm>
            <a:prstGeom prst="rect">
              <a:avLst/>
            </a:prstGeom>
          </p:spPr>
        </p:pic>
        <p:pic>
          <p:nvPicPr>
            <p:cNvPr id="8" name="Рисунок 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11560" y="3659958"/>
              <a:ext cx="739775" cy="1013460"/>
            </a:xfrm>
            <a:prstGeom prst="rect">
              <a:avLst/>
            </a:prstGeom>
          </p:spPr>
        </p:pic>
        <p:pic>
          <p:nvPicPr>
            <p:cNvPr id="9" name="Рисунок 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187623" y="3723878"/>
              <a:ext cx="739775" cy="1013460"/>
            </a:xfrm>
            <a:prstGeom prst="rect">
              <a:avLst/>
            </a:prstGeom>
          </p:spPr>
        </p:pic>
        <p:pic>
          <p:nvPicPr>
            <p:cNvPr id="10" name="Рисунок 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743993" y="3795886"/>
              <a:ext cx="739775" cy="1028700"/>
            </a:xfrm>
            <a:prstGeom prst="rect">
              <a:avLst/>
            </a:prstGeom>
          </p:spPr>
        </p:pic>
        <p:pic>
          <p:nvPicPr>
            <p:cNvPr id="11" name="Рисунок 1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260052" y="3867895"/>
              <a:ext cx="728656" cy="1008112"/>
            </a:xfrm>
            <a:prstGeom prst="rect">
              <a:avLst/>
            </a:prstGeom>
          </p:spPr>
        </p:pic>
        <p:pic>
          <p:nvPicPr>
            <p:cNvPr id="12" name="Рисунок 1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824644" y="3939902"/>
              <a:ext cx="719196" cy="1010688"/>
            </a:xfrm>
            <a:prstGeom prst="rect">
              <a:avLst/>
            </a:prstGeom>
          </p:spPr>
        </p:pic>
      </p:grpSp>
      <p:pic>
        <p:nvPicPr>
          <p:cNvPr id="14" name="Рисунок 1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0" y="3602050"/>
            <a:ext cx="801520" cy="1513647"/>
          </a:xfrm>
          <a:prstGeom prst="rect">
            <a:avLst/>
          </a:prstGeom>
          <a:noFill/>
        </p:spPr>
      </p:pic>
      <p:pic>
        <p:nvPicPr>
          <p:cNvPr id="17" name="Рисунок 16"/>
          <p:cNvPicPr/>
          <p:nvPr/>
        </p:nvPicPr>
        <p:blipFill>
          <a:blip r:embed="rId10"/>
          <a:stretch>
            <a:fillRect/>
          </a:stretch>
        </p:blipFill>
        <p:spPr>
          <a:xfrm>
            <a:off x="4644008" y="3659958"/>
            <a:ext cx="1885568" cy="14557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3"/>
          <a:stretch/>
        </p:blipFill>
        <p:spPr>
          <a:xfrm>
            <a:off x="8244408" y="93240"/>
            <a:ext cx="748032" cy="684540"/>
          </a:xfrm>
          <a:prstGeom prst="rect">
            <a:avLst/>
          </a:prstGeom>
          <a:ln w="0">
            <a:noFill/>
          </a:ln>
        </p:spPr>
      </p:pic>
      <p:sp>
        <p:nvSpPr>
          <p:cNvPr id="525" name="Прямоугольник 1"/>
          <p:cNvSpPr/>
          <p:nvPr/>
        </p:nvSpPr>
        <p:spPr>
          <a:xfrm>
            <a:off x="3543840" y="58320"/>
            <a:ext cx="45666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254061"/>
                </a:solidFill>
                <a:latin typeface="Arial"/>
              </a:rPr>
              <a:t>КРИТЕРИЙ 1.</a:t>
            </a:r>
            <a:endParaRPr lang="ru-RU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254061"/>
                </a:solidFill>
                <a:latin typeface="Arial"/>
              </a:rPr>
              <a:t>СИСТЕМНОСТЬ МЕТОДИЧЕСКОЙ РАБОТЫ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26" name="Прямоугольник 4"/>
          <p:cNvSpPr/>
          <p:nvPr/>
        </p:nvSpPr>
        <p:spPr>
          <a:xfrm>
            <a:off x="871712" y="661507"/>
            <a:ext cx="8308800" cy="6140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pc="-1" dirty="0" smtClean="0">
                <a:solidFill>
                  <a:srgbClr val="254061"/>
                </a:solidFill>
                <a:latin typeface="Calibri"/>
                <a:ea typeface="Calibri"/>
              </a:rPr>
              <a:t>Динамик</a:t>
            </a:r>
            <a:r>
              <a:rPr lang="ru-RU" sz="1600" b="1" strike="noStrike" spc="-1" dirty="0" smtClean="0">
                <a:solidFill>
                  <a:srgbClr val="254061"/>
                </a:solidFill>
                <a:latin typeface="Calibri"/>
                <a:ea typeface="Calibri"/>
              </a:rPr>
              <a:t>а участия </a:t>
            </a:r>
            <a:r>
              <a:rPr lang="ru-RU" sz="1600" b="1" strike="noStrike" spc="-1" dirty="0">
                <a:solidFill>
                  <a:srgbClr val="254061"/>
                </a:solidFill>
                <a:latin typeface="Calibri"/>
                <a:ea typeface="Calibri"/>
              </a:rPr>
              <a:t>студентов в </a:t>
            </a:r>
            <a:r>
              <a:rPr lang="ru-RU" sz="1600" b="1" strike="noStrike" spc="-1" dirty="0" smtClean="0">
                <a:solidFill>
                  <a:srgbClr val="254061"/>
                </a:solidFill>
                <a:latin typeface="Calibri"/>
                <a:ea typeface="Calibri"/>
              </a:rPr>
              <a:t>ключевых мероприятиях НСО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29" name="Прямоугольник 7"/>
          <p:cNvSpPr/>
          <p:nvPr/>
        </p:nvSpPr>
        <p:spPr>
          <a:xfrm>
            <a:off x="157320" y="489240"/>
            <a:ext cx="82087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254061"/>
              </a:buClr>
              <a:buFont typeface="Wingdings" charset="2"/>
              <a:buChar char=""/>
            </a:pPr>
            <a:r>
              <a:rPr lang="ru-RU" sz="1600" b="0" strike="noStrike" spc="-1" dirty="0">
                <a:solidFill>
                  <a:srgbClr val="254061"/>
                </a:solidFill>
                <a:latin typeface="Calibri"/>
              </a:rPr>
              <a:t>Методическое сопровождение научно-исследовательской и учебно-исследовательской работы с обучающимися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820658"/>
              </p:ext>
            </p:extLst>
          </p:nvPr>
        </p:nvGraphicFramePr>
        <p:xfrm>
          <a:off x="2627784" y="1314080"/>
          <a:ext cx="4862195" cy="468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15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5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5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6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2021-2022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2022-2023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2023-2024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2024-2025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457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536" y="1838890"/>
            <a:ext cx="820891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Рост активности студентов и педагогов в научно-исследовательском направлении связан с: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Интерактивными приемами мотивации и вовлечения студентов в мероприятия НСО (</a:t>
            </a:r>
            <a:r>
              <a:rPr lang="ru-RU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нр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., выставка-конкурс стендовых докладов с использованием технологии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QR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-кодов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Повышением престижности занятий научным творчеством благодаря системе моральных поощрений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(публичное вручение дипломов, грамот, сертификатов).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Появлением новых научных руководителей из числа молодых преподавателей.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Регулярным информированием о мероприятиях по линии НСО.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Построением системы индивидуального и группового консультирования научных руководителей и студентов.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</a:rPr>
              <a:t>Проведением обучающих семинаров по организации работы над исследованием, оформлению НИР, представлению результатов. При консультативной поддержке и методическом сопровождении со стороны ГБУ ДПО ЧИРПО.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>
                <a:latin typeface="Calibri" panose="020F0502020204030204" pitchFamily="34" charset="0"/>
              </a:rPr>
              <a:t>Заинтересованностью студентов в пополнении портфолио </a:t>
            </a:r>
            <a:r>
              <a:rPr lang="ru-RU" sz="1400" dirty="0" smtClean="0">
                <a:latin typeface="Calibri" panose="020F0502020204030204" pitchFamily="34" charset="0"/>
              </a:rPr>
              <a:t>(ведется </a:t>
            </a:r>
            <a:r>
              <a:rPr lang="ru-RU" sz="1400" dirty="0">
                <a:latin typeface="Calibri" panose="020F0502020204030204" pitchFamily="34" charset="0"/>
              </a:rPr>
              <a:t>в электронном формате).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9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3"/>
          <a:stretch/>
        </p:blipFill>
        <p:spPr>
          <a:xfrm>
            <a:off x="8244408" y="93240"/>
            <a:ext cx="748032" cy="684540"/>
          </a:xfrm>
          <a:prstGeom prst="rect">
            <a:avLst/>
          </a:prstGeom>
          <a:ln w="0">
            <a:noFill/>
          </a:ln>
        </p:spPr>
      </p:pic>
      <p:sp>
        <p:nvSpPr>
          <p:cNvPr id="525" name="Прямоугольник 1"/>
          <p:cNvSpPr/>
          <p:nvPr/>
        </p:nvSpPr>
        <p:spPr>
          <a:xfrm>
            <a:off x="3491880" y="231361"/>
            <a:ext cx="45666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254061"/>
                </a:solidFill>
                <a:latin typeface="Arial"/>
              </a:rPr>
              <a:t>КРИТЕРИЙ 1.</a:t>
            </a:r>
            <a:endParaRPr lang="ru-RU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254061"/>
                </a:solidFill>
                <a:latin typeface="Arial"/>
              </a:rPr>
              <a:t>СИСТЕМНОСТЬ МЕТОДИЧЕСКОЙ РАБОТЫ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26" name="Прямоугольник 4"/>
          <p:cNvSpPr/>
          <p:nvPr/>
        </p:nvSpPr>
        <p:spPr>
          <a:xfrm>
            <a:off x="683640" y="1193366"/>
            <a:ext cx="8308800" cy="86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ru-RU" sz="1600" b="1" spc="-1" dirty="0" smtClean="0">
              <a:solidFill>
                <a:srgbClr val="254061"/>
              </a:solidFill>
              <a:latin typeface="Calibri"/>
              <a:ea typeface="Calibri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600" b="1" spc="-1" dirty="0" smtClean="0">
                <a:solidFill>
                  <a:srgbClr val="254061"/>
                </a:solidFill>
                <a:latin typeface="Calibri"/>
                <a:ea typeface="Calibri"/>
              </a:rPr>
              <a:t>Планирование работы в рамках НСО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29" name="Прямоугольник 7"/>
          <p:cNvSpPr/>
          <p:nvPr/>
        </p:nvSpPr>
        <p:spPr>
          <a:xfrm>
            <a:off x="251520" y="966465"/>
            <a:ext cx="82087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254061"/>
              </a:buClr>
              <a:buFont typeface="Wingdings" charset="2"/>
              <a:buChar char=""/>
            </a:pPr>
            <a:r>
              <a:rPr lang="ru-RU" sz="1600" b="0" strike="noStrike" spc="-1" dirty="0">
                <a:solidFill>
                  <a:srgbClr val="254061"/>
                </a:solidFill>
                <a:latin typeface="Calibri"/>
              </a:rPr>
              <a:t>Методическое сопровождение научно-исследовательской и учебно-исследовательской работы с обучающимися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1616" y="2211710"/>
            <a:ext cx="7632848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Главная проблема в работе НСО – ослабление состава научных руководителей за счет динамики кадров.</a:t>
            </a: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Задача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2025-2026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уч.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год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подготовить научных руководителей из числа молодых и вновь прибывших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педагогов.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реализации этой задачи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планируется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организация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постоянно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действующего семинара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«Школа молодого научного руководителя».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41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4279</TotalTime>
  <Words>843</Words>
  <Application>Microsoft Office PowerPoint</Application>
  <PresentationFormat>Экран (16:9)</PresentationFormat>
  <Paragraphs>133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DejaVu Sans</vt:lpstr>
      <vt:lpstr>Symbol</vt:lpstr>
      <vt:lpstr>Times New Roman</vt:lpstr>
      <vt:lpstr>Times-BoldItalic</vt:lpstr>
      <vt:lpstr>Times-Italic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Пользователь</cp:lastModifiedBy>
  <cp:revision>208</cp:revision>
  <dcterms:created xsi:type="dcterms:W3CDTF">2023-08-17T09:17:35Z</dcterms:created>
  <dcterms:modified xsi:type="dcterms:W3CDTF">2025-06-11T06:31:25Z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6</vt:i4>
  </property>
  <property fmtid="{D5CDD505-2E9C-101B-9397-08002B2CF9AE}" pid="4" name="PresentationFormat">
    <vt:lpwstr>Экран (16:9)</vt:lpwstr>
  </property>
  <property fmtid="{D5CDD505-2E9C-101B-9397-08002B2CF9AE}" pid="5" name="Slides">
    <vt:i4>63</vt:i4>
  </property>
</Properties>
</file>