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59" r:id="rId2"/>
    <p:sldId id="257" r:id="rId3"/>
    <p:sldId id="273" r:id="rId4"/>
    <p:sldId id="274" r:id="rId5"/>
    <p:sldId id="270" r:id="rId6"/>
    <p:sldId id="269" r:id="rId7"/>
    <p:sldId id="271" r:id="rId8"/>
    <p:sldId id="272" r:id="rId9"/>
    <p:sldId id="275" r:id="rId10"/>
    <p:sldId id="276" r:id="rId11"/>
    <p:sldId id="278" r:id="rId12"/>
    <p:sldId id="260" r:id="rId1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1E25"/>
    <a:srgbClr val="304191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7" d="100"/>
          <a:sy n="77" d="100"/>
        </p:scale>
        <p:origin x="-499" y="23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____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Взяточничество</c:v>
                </c:pt>
                <c:pt idx="1">
                  <c:v>Расхищение</c:v>
                </c:pt>
                <c:pt idx="2">
                  <c:v>Подкуп</c:v>
                </c:pt>
                <c:pt idx="3">
                  <c:v>Вымогательство</c:v>
                </c:pt>
                <c:pt idx="4">
                  <c:v>Выгода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0.54</c:v>
                </c:pt>
                <c:pt idx="1">
                  <c:v>0.24</c:v>
                </c:pt>
                <c:pt idx="2">
                  <c:v>0.12</c:v>
                </c:pt>
                <c:pt idx="3">
                  <c:v>7.0000000000000007E-2</c:v>
                </c:pt>
                <c:pt idx="4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46-455A-83A7-D38018E462E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3"/>
                <c:pt idx="0">
                  <c:v>Политика</c:v>
                </c:pt>
                <c:pt idx="1">
                  <c:v>Правоохранительная д-ть</c:v>
                </c:pt>
                <c:pt idx="2">
                  <c:v>ВУЗы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0.55000000000000004</c:v>
                </c:pt>
                <c:pt idx="1">
                  <c:v>0.28000000000000003</c:v>
                </c:pt>
                <c:pt idx="2">
                  <c:v>0.17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1E3-43DF-BB8A-377BF1F08A3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772644335414167"/>
          <c:y val="0"/>
          <c:w val="0.52068538220060778"/>
          <c:h val="0.8248863239989370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СМИ</c:v>
                </c:pt>
                <c:pt idx="1">
                  <c:v>Знакомые</c:v>
                </c:pt>
                <c:pt idx="2">
                  <c:v>Родители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0.78</c:v>
                </c:pt>
                <c:pt idx="1">
                  <c:v>0.19</c:v>
                </c:pt>
                <c:pt idx="2">
                  <c:v>0.03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419-446B-A636-8E2E6A6D43D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</c:f>
              <c:strCache>
                <c:ptCount val="1"/>
                <c:pt idx="0">
                  <c:v>Нет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839-4599-9549-B6F46B95672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Да, надо</c:v>
                </c:pt>
                <c:pt idx="1">
                  <c:v>Бесполезно</c:v>
                </c:pt>
                <c:pt idx="2">
                  <c:v>Бывают разные ситуации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0.82</c:v>
                </c:pt>
                <c:pt idx="1">
                  <c:v>0.11</c:v>
                </c:pt>
                <c:pt idx="2">
                  <c:v>7.0000000000000007E-2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25-480D-8ABB-3141FBA3E19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Обычное </c:v>
                </c:pt>
                <c:pt idx="1">
                  <c:v>Затрудняюсь ответить </c:v>
                </c:pt>
                <c:pt idx="2">
                  <c:v>Редкое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0.53</c:v>
                </c:pt>
                <c:pt idx="1">
                  <c:v>0.39</c:v>
                </c:pt>
                <c:pt idx="2">
                  <c:v>7.0000000000000007E-2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25-480D-8ABB-3141FBA3E19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Лист1!$A$2:$A$3</c:f>
              <c:strCache>
                <c:ptCount val="2"/>
                <c:pt idx="0">
                  <c:v>Ужесточить существующие законы</c:v>
                </c:pt>
                <c:pt idx="1">
                  <c:v>Издать новые законы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0.84</c:v>
                </c:pt>
                <c:pt idx="1">
                  <c:v>0.16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725-480D-8ABB-3141FBA3E19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Высокий уровень гражданского сознания</c:v>
                </c:pt>
                <c:pt idx="1">
                  <c:v>Умение применить закон для отстаивания своей гражданской позиции</c:v>
                </c:pt>
                <c:pt idx="2">
                  <c:v>Не брать и не давать взятки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0.42</c:v>
                </c:pt>
                <c:pt idx="1">
                  <c:v>0.33</c:v>
                </c:pt>
                <c:pt idx="2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839-4599-9549-B6F46B95672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DDC3AA-E648-4E27-81BD-AD8AA69B38D8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516A63-3DDD-41EC-86FD-C6224BE999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876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16A63-3DDD-41EC-86FD-C6224BE999A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284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16A63-3DDD-41EC-86FD-C6224BE999AB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950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592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01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221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174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571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12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080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37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24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5980"/>
            <a:ext cx="27432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5980"/>
            <a:ext cx="80772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49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2F442-D8BC-459C-81FC-21C1667EAF37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131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7494"/>
            <a:ext cx="1622644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571750"/>
            <a:ext cx="4788024" cy="1296144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Аналитическая справка </a:t>
            </a:r>
            <a:br>
              <a:rPr lang="ru-RU" sz="18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800" b="1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итогам </a:t>
            </a:r>
            <a:r>
              <a:rPr lang="ru-RU" sz="1800" b="1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социологического опроса</a:t>
            </a:r>
            <a:r>
              <a:rPr lang="ru-RU" sz="18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студентов первого курса</a:t>
            </a:r>
            <a:br>
              <a:rPr lang="ru-RU" sz="18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2024-2025 учебного года</a:t>
            </a:r>
            <a:endParaRPr lang="ru-RU" sz="12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4299942"/>
            <a:ext cx="5392688" cy="720080"/>
          </a:xfrm>
        </p:spPr>
        <p:txBody>
          <a:bodyPr>
            <a:noAutofit/>
          </a:bodyPr>
          <a:lstStyle/>
          <a:p>
            <a:pPr algn="r"/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Валентина Ивановна ДАНИЛОВА</a:t>
            </a:r>
          </a:p>
          <a:p>
            <a:pPr algn="r"/>
            <a:r>
              <a:rPr lang="ru-RU" sz="1600" b="1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методист по антикоррупционной деятельности </a:t>
            </a:r>
            <a:endParaRPr lang="ru-RU" sz="1600" b="1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93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4947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-1388690"/>
            <a:ext cx="7509520" cy="1190941"/>
          </a:xfrm>
        </p:spPr>
        <p:txBody>
          <a:bodyPr>
            <a:normAutofit/>
          </a:bodyPr>
          <a:lstStyle/>
          <a:p>
            <a:pPr algn="r"/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b="1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52486" y="339706"/>
            <a:ext cx="48965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 И ЗАДАЧИ АНКЕТИРОВАНИЯ</a:t>
            </a:r>
            <a:endParaRPr lang="ru-RU" sz="1600" b="1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059582"/>
            <a:ext cx="86409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Цель анкетирования студентов 1 курса- выявление уровня понимания</a:t>
            </a:r>
          </a:p>
          <a:p>
            <a:pPr algn="just"/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обучающимися</a:t>
            </a:r>
            <a:r>
              <a:rPr lang="ru-RU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антикоррупционной терминологии</a:t>
            </a:r>
            <a:r>
              <a:rPr lang="ru-RU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негативного влияния коррупции на экономическую и социальную </a:t>
            </a:r>
            <a:r>
              <a:rPr lang="ru-RU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сферу, значения </a:t>
            </a:r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коррупции в развитии мирового сообщества</a:t>
            </a:r>
            <a:r>
              <a:rPr lang="ru-RU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 Задачи </a:t>
            </a:r>
            <a:r>
              <a:rPr lang="ru-RU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анкетирования: выяснить</a:t>
            </a:r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какие факторы влияют на отношение студентов 1 курса обучения </a:t>
            </a:r>
            <a:r>
              <a:rPr lang="ru-RU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проблемам </a:t>
            </a:r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области антикоррупционной </a:t>
            </a:r>
            <a:r>
              <a:rPr lang="ru-RU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политики; выяснить </a:t>
            </a:r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информацию о том, как оценивают обучающиеся </a:t>
            </a:r>
            <a:r>
              <a:rPr lang="ru-RU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антикоррупционные законы </a:t>
            </a:r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Российской Федерации</a:t>
            </a:r>
            <a:r>
              <a:rPr lang="ru-RU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составить прогноз о планировании мероприятий на перспективу формирования</a:t>
            </a:r>
          </a:p>
          <a:p>
            <a:pPr algn="just"/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обучающихся четкой позиции антикоррупционного </a:t>
            </a:r>
            <a:r>
              <a:rPr lang="ru-RU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поведения.</a:t>
            </a:r>
            <a:endParaRPr lang="ru-RU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22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3998" cy="5143499"/>
          </a:xfrm>
          <a:prstGeom prst="rect">
            <a:avLst/>
          </a:prstGeom>
        </p:spPr>
      </p:pic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81710" y="316064"/>
            <a:ext cx="46805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 ИССЛЕДОВАНИЯ</a:t>
            </a:r>
            <a:endParaRPr lang="ru-RU" sz="1600" b="1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860032" y="105986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2220" y="1309236"/>
            <a:ext cx="86202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Анкетирование проводилось среди обучающихся 1-ого курса</a:t>
            </a:r>
          </a:p>
          <a:p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Педагогического, Социально-правового </a:t>
            </a:r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Гуманитарного отделений </a:t>
            </a:r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отделений Информационной безопасности и промышленных</a:t>
            </a:r>
          </a:p>
          <a:p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технологий, Музыкального и дополнительного образования и Физической</a:t>
            </a:r>
          </a:p>
          <a:p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культуры.</a:t>
            </a:r>
          </a:p>
          <a:p>
            <a:r>
              <a:rPr lang="ru-RU" dirty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 Анкетирование проводилось в анонимной форме в очном </a:t>
            </a:r>
            <a:r>
              <a:rPr lang="ru-RU" dirty="0" smtClean="0">
                <a:solidFill>
                  <a:srgbClr val="3041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режиме.</a:t>
            </a:r>
            <a:endParaRPr lang="ru-RU" dirty="0">
              <a:solidFill>
                <a:srgbClr val="3041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19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4947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923928" y="339502"/>
            <a:ext cx="3960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ТАКОЕ КОРРУПЦИЯ?</a:t>
            </a:r>
            <a:endParaRPr lang="ru-RU" sz="1600" b="1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207908203"/>
              </p:ext>
            </p:extLst>
          </p:nvPr>
        </p:nvGraphicFramePr>
        <p:xfrm>
          <a:off x="1691680" y="833019"/>
          <a:ext cx="5832648" cy="3754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01422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516"/>
            <a:ext cx="9143998" cy="5143499"/>
          </a:xfrm>
          <a:prstGeom prst="rect">
            <a:avLst/>
          </a:prstGeom>
        </p:spPr>
      </p:pic>
      <p:pic>
        <p:nvPicPr>
          <p:cNvPr id="4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71482" y="3560017"/>
            <a:ext cx="9361040" cy="340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949452904"/>
              </p:ext>
            </p:extLst>
          </p:nvPr>
        </p:nvGraphicFramePr>
        <p:xfrm>
          <a:off x="1547664" y="843558"/>
          <a:ext cx="5760640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69242" y="479558"/>
            <a:ext cx="5040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ЧАЩЕ ВСЕГО ВСТРЕЧАЕТСЯ КОРРУПЦИЯ?</a:t>
            </a:r>
            <a:endParaRPr lang="ru-RU" sz="1600" b="1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05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4947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63888" y="252080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КАКИХ ИСТОЧНИКОВ ВЫ УЗНАЕТЕ ИНФОРМАЦИЮ О КОРРУПЦИИ?</a:t>
            </a:r>
            <a:endParaRPr lang="ru-RU" sz="1600" b="1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937625855"/>
              </p:ext>
            </p:extLst>
          </p:nvPr>
        </p:nvGraphicFramePr>
        <p:xfrm>
          <a:off x="2051720" y="1088936"/>
          <a:ext cx="5568280" cy="3514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0727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4947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347864" y="248244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ИЗВЕТНЫ ЛИ ВАМ ФАКТЫ</a:t>
            </a:r>
          </a:p>
          <a:p>
            <a:pPr algn="r"/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КОРРУПЦИИ В ГБПОУ «МПК»?</a:t>
            </a:r>
            <a:endParaRPr lang="ru-RU" sz="1600" b="1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86443005"/>
              </p:ext>
            </p:extLst>
          </p:nvPr>
        </p:nvGraphicFramePr>
        <p:xfrm>
          <a:off x="2267744" y="1081262"/>
          <a:ext cx="5352256" cy="3522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8991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5143499"/>
          </a:xfrm>
          <a:prstGeom prst="rect">
            <a:avLst/>
          </a:prstGeom>
        </p:spPr>
      </p:pic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267494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ВЫ СЧИТАЕТЕ, НАДО ПРОТИВОДЕЙСТВОВАТЬ КОРРУПЦИИ?</a:t>
            </a:r>
            <a:endParaRPr lang="ru-RU" sz="1600" b="1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403072775"/>
              </p:ext>
            </p:extLst>
          </p:nvPr>
        </p:nvGraphicFramePr>
        <p:xfrm>
          <a:off x="2051720" y="1119224"/>
          <a:ext cx="5784304" cy="3544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86449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5143499"/>
          </a:xfrm>
          <a:prstGeom prst="rect">
            <a:avLst/>
          </a:prstGeom>
        </p:spPr>
      </p:pic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267494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ВЫ ДУМАЕТЕ, КОРРУПЦИЯ – ЭТО ЯВЛЕНИЕ РЕДКОЕ ИЛИ ОБЫЧНОЕ?</a:t>
            </a:r>
            <a:endParaRPr lang="ru-RU" sz="1600" b="1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48564259"/>
              </p:ext>
            </p:extLst>
          </p:nvPr>
        </p:nvGraphicFramePr>
        <p:xfrm>
          <a:off x="2051720" y="1119224"/>
          <a:ext cx="5784304" cy="3544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0083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5143499"/>
          </a:xfrm>
          <a:prstGeom prst="rect">
            <a:avLst/>
          </a:prstGeom>
        </p:spPr>
      </p:pic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5486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06010" y="346729"/>
            <a:ext cx="53285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БЫ ВЫ БЫЛИ ПРЕЗИДЕНТОМ, КАКИЕ БЫ ПРИНЯЛИ МЕРЫ ДЛЯ БОРЬБЫ С КОРРУПЦИЕЙ?</a:t>
            </a:r>
            <a:endParaRPr lang="ru-RU" sz="1600" b="1" dirty="0">
              <a:solidFill>
                <a:srgbClr val="E31E2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493015427"/>
              </p:ext>
            </p:extLst>
          </p:nvPr>
        </p:nvGraphicFramePr>
        <p:xfrm>
          <a:off x="2195736" y="1119224"/>
          <a:ext cx="5640288" cy="3324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1220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1"/>
          </a:xfrm>
          <a:prstGeom prst="rect">
            <a:avLst/>
          </a:prstGeom>
        </p:spPr>
      </p:pic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4947"/>
            <a:ext cx="730190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347864" y="248244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E31E2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Какими знаниями должен обладать студент, чтобы противодействовать коррупции?</a:t>
            </a: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016823600"/>
              </p:ext>
            </p:extLst>
          </p:nvPr>
        </p:nvGraphicFramePr>
        <p:xfrm>
          <a:off x="2267744" y="1081262"/>
          <a:ext cx="5352256" cy="3522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9662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95486"/>
            <a:ext cx="576064" cy="51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18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2247</TotalTime>
  <Words>222</Words>
  <Application>Microsoft Office PowerPoint</Application>
  <PresentationFormat>Экран (16:9)</PresentationFormat>
  <Paragraphs>28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Аналитическая справка  по итогам социологического опроса студентов первого курса 2024-2025 учебного года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Оксана</cp:lastModifiedBy>
  <cp:revision>91</cp:revision>
  <dcterms:created xsi:type="dcterms:W3CDTF">2023-08-17T09:17:35Z</dcterms:created>
  <dcterms:modified xsi:type="dcterms:W3CDTF">2025-03-17T09:51:58Z</dcterms:modified>
</cp:coreProperties>
</file>