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9" r:id="rId2"/>
    <p:sldId id="256" r:id="rId3"/>
    <p:sldId id="263" r:id="rId4"/>
    <p:sldId id="264" r:id="rId5"/>
    <p:sldId id="265" r:id="rId6"/>
    <p:sldId id="266" r:id="rId7"/>
    <p:sldId id="267" r:id="rId8"/>
    <p:sldId id="268" r:id="rId9"/>
    <p:sldId id="269" r:id="rId10"/>
    <p:sldId id="270" r:id="rId11"/>
    <p:sldId id="271" r:id="rId12"/>
    <p:sldId id="272" r:id="rId13"/>
    <p:sldId id="273" r:id="rId14"/>
    <p:sldId id="274" r:id="rId15"/>
    <p:sldId id="275" r:id="rId16"/>
    <p:sldId id="276" r:id="rId17"/>
    <p:sldId id="278" r:id="rId18"/>
    <p:sldId id="260" r:id="rId19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04191"/>
    <a:srgbClr val="E31E2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87" d="100"/>
          <a:sy n="87" d="100"/>
        </p:scale>
        <p:origin x="-876" y="-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22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2F442-D8BC-459C-81FC-21C1667EAF37}" type="datetimeFigureOut">
              <a:rPr lang="ru-RU" smtClean="0"/>
              <a:t>16.03.2025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08FAB-44BA-4879-8BAD-75736192DD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75926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2F442-D8BC-459C-81FC-21C1667EAF37}" type="datetimeFigureOut">
              <a:rPr lang="ru-RU" smtClean="0"/>
              <a:t>16.03.2025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08FAB-44BA-4879-8BAD-75736192DD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20116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8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2F442-D8BC-459C-81FC-21C1667EAF37}" type="datetimeFigureOut">
              <a:rPr lang="ru-RU" smtClean="0"/>
              <a:t>16.03.2025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08FAB-44BA-4879-8BAD-75736192DD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32218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200153"/>
            <a:ext cx="54102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200153"/>
            <a:ext cx="54102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2F442-D8BC-459C-81FC-21C1667EAF37}" type="datetimeFigureOut">
              <a:rPr lang="ru-RU" smtClean="0"/>
              <a:t>16.03.2025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08FAB-44BA-4879-8BAD-75736192DD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91740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9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9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2F442-D8BC-459C-81FC-21C1667EAF37}" type="datetimeFigureOut">
              <a:rPr lang="ru-RU" smtClean="0"/>
              <a:t>16.03.2025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08FAB-44BA-4879-8BAD-75736192DD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15719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2F442-D8BC-459C-81FC-21C1667EAF37}" type="datetimeFigureOut">
              <a:rPr lang="ru-RU" smtClean="0"/>
              <a:t>16.03.2025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08FAB-44BA-4879-8BAD-75736192DD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81204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2F442-D8BC-459C-81FC-21C1667EAF37}" type="datetimeFigureOut">
              <a:rPr lang="ru-RU" smtClean="0"/>
              <a:t>16.03.2025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08FAB-44BA-4879-8BAD-75736192DD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90800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4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90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4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2F442-D8BC-459C-81FC-21C1667EAF37}" type="datetimeFigureOut">
              <a:rPr lang="ru-RU" smtClean="0"/>
              <a:t>16.03.2025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08FAB-44BA-4879-8BAD-75736192DD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2372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2F442-D8BC-459C-81FC-21C1667EAF37}" type="datetimeFigureOut">
              <a:rPr lang="ru-RU" smtClean="0"/>
              <a:t>16.03.2025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08FAB-44BA-4879-8BAD-75736192DD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23768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2F442-D8BC-459C-81FC-21C1667EAF37}" type="datetimeFigureOut">
              <a:rPr lang="ru-RU" smtClean="0"/>
              <a:t>16.03.2025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08FAB-44BA-4879-8BAD-75736192DD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92419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05980"/>
            <a:ext cx="2743200" cy="438864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05980"/>
            <a:ext cx="8077200" cy="438864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2F442-D8BC-459C-81FC-21C1667EAF37}" type="datetimeFigureOut">
              <a:rPr lang="ru-RU" smtClean="0"/>
              <a:t>16.03.2025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08FAB-44BA-4879-8BAD-75736192DD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14925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3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A2F442-D8BC-459C-81FC-21C1667EAF37}" type="datetimeFigureOut">
              <a:rPr lang="ru-RU" smtClean="0"/>
              <a:t>16.03.2025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208FAB-44BA-4879-8BAD-75736192DD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81314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0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3.png"/><Relationship Id="rId4" Type="http://schemas.openxmlformats.org/officeDocument/2006/relationships/hyperlink" Target="https://vk.com/wall-5875609_10306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5.png"/><Relationship Id="rId7" Type="http://schemas.openxmlformats.org/officeDocument/2006/relationships/image" Target="../media/image12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3.png"/><Relationship Id="rId4" Type="http://schemas.openxmlformats.org/officeDocument/2006/relationships/hyperlink" Target="https://vk.com/wall-5875609_10296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5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3.png"/><Relationship Id="rId4" Type="http://schemas.openxmlformats.org/officeDocument/2006/relationships/hyperlink" Target="https://vk.com/wall-5875609_10272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7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3.png"/><Relationship Id="rId4" Type="http://schemas.openxmlformats.org/officeDocument/2006/relationships/hyperlink" Target="https://vk.com/wall-5875609_10272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9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3.png"/><Relationship Id="rId4" Type="http://schemas.openxmlformats.org/officeDocument/2006/relationships/hyperlink" Target="https://vk.com/wall-5875609_10272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26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image" Target="../media/image5.png"/><Relationship Id="rId7" Type="http://schemas.openxmlformats.org/officeDocument/2006/relationships/image" Target="../media/image27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hyperlink" Target="https://vk.com/wall-5875609_10167" TargetMode="External"/><Relationship Id="rId4" Type="http://schemas.openxmlformats.org/officeDocument/2006/relationships/hyperlink" Target="https://vk.com/wall-5875609_10225" TargetMode="External"/><Relationship Id="rId9" Type="http://schemas.openxmlformats.org/officeDocument/2006/relationships/image" Target="../media/image29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image" Target="../media/image5.png"/><Relationship Id="rId7" Type="http://schemas.openxmlformats.org/officeDocument/2006/relationships/image" Target="../media/image31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eg"/><Relationship Id="rId5" Type="http://schemas.openxmlformats.org/officeDocument/2006/relationships/image" Target="../media/image3.png"/><Relationship Id="rId4" Type="http://schemas.openxmlformats.org/officeDocument/2006/relationships/hyperlink" Target="https://vk.com/wall-5875609_10172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jpeg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/><Relationship Id="rId3" Type="http://schemas.openxmlformats.org/officeDocument/2006/relationships/image" Target="../media/image5.png"/><Relationship Id="rId7" Type="http://schemas.openxmlformats.org/officeDocument/2006/relationships/image" Target="../media/image36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2023\МПК\Оформление\Логотипы\Брендбук МПК\Новый логотип\Логотип МПК новый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412151"/>
            <a:ext cx="1584176" cy="1465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-324544" y="2211710"/>
            <a:ext cx="5100694" cy="1640448"/>
          </a:xfrm>
        </p:spPr>
        <p:txBody>
          <a:bodyPr>
            <a:noAutofit/>
          </a:bodyPr>
          <a:lstStyle/>
          <a:p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Отчет советника директора </a:t>
            </a:r>
            <a:b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по воспитанию </a:t>
            </a:r>
            <a:b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и </a:t>
            </a:r>
            <a:r>
              <a:rPr lang="ru-RU" sz="2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взаимодействию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с ДОО </a:t>
            </a:r>
            <a:b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за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март 2025 года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374558" y="4587974"/>
            <a:ext cx="5734631" cy="720080"/>
          </a:xfrm>
        </p:spPr>
        <p:txBody>
          <a:bodyPr>
            <a:normAutofit fontScale="70000" lnSpcReduction="20000"/>
          </a:bodyPr>
          <a:lstStyle/>
          <a:p>
            <a:pPr algn="l"/>
            <a:r>
              <a:rPr lang="ru-RU" sz="24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Похилюк Елена Валентиновна, </a:t>
            </a:r>
            <a:r>
              <a:rPr lang="ru-RU" sz="24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советник директора по воспитанию и взаимодействию с ДОО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99483"/>
            <a:ext cx="1372489" cy="18908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3793151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User\Desktop\2023\МПК\Оформление\Логотипы\Брендбук МПК\Новый логотип\Логотип МПК новый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3" y="233222"/>
            <a:ext cx="1063901" cy="961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205979"/>
            <a:ext cx="6984776" cy="857250"/>
          </a:xfrm>
        </p:spPr>
        <p:txBody>
          <a:bodyPr>
            <a:normAutofit/>
          </a:bodyPr>
          <a:lstStyle/>
          <a:p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Главное: </a:t>
            </a:r>
            <a:r>
              <a:rPr lang="ru-RU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Вдохновляй и действуй!</a:t>
            </a:r>
            <a:endParaRPr lang="ru-RU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Объект 3">
            <a:extLst>
              <a:ext uri="{FF2B5EF4-FFF2-40B4-BE49-F238E27FC236}">
                <a16:creationId xmlns="" xmlns:a16="http://schemas.microsoft.com/office/drawing/2014/main" id="{558C0041-671D-C508-BE97-EC9E0BC91D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79713" y="2283715"/>
            <a:ext cx="4013784" cy="16527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Объект 3">
            <a:extLst>
              <a:ext uri="{FF2B5EF4-FFF2-40B4-BE49-F238E27FC236}">
                <a16:creationId xmlns="" xmlns:a16="http://schemas.microsoft.com/office/drawing/2014/main" id="{2FACE24D-24F0-1C3C-848E-4E8A154CD78E}"/>
              </a:ext>
            </a:extLst>
          </p:cNvPr>
          <p:cNvSpPr txBox="1">
            <a:spLocks/>
          </p:cNvSpPr>
          <p:nvPr/>
        </p:nvSpPr>
        <p:spPr>
          <a:xfrm>
            <a:off x="-108520" y="1194261"/>
            <a:ext cx="3047635" cy="5760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endParaRPr lang="ru-RU" sz="2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Объект 3">
            <a:extLst>
              <a:ext uri="{FF2B5EF4-FFF2-40B4-BE49-F238E27FC236}">
                <a16:creationId xmlns="" xmlns:a16="http://schemas.microsoft.com/office/drawing/2014/main" id="{157D348C-2C3D-56CE-612F-CFBACA48C6B7}"/>
              </a:ext>
            </a:extLst>
          </p:cNvPr>
          <p:cNvSpPr txBox="1">
            <a:spLocks/>
          </p:cNvSpPr>
          <p:nvPr/>
        </p:nvSpPr>
        <p:spPr>
          <a:xfrm>
            <a:off x="6294197" y="1097408"/>
            <a:ext cx="2699792" cy="5760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endParaRPr lang="ru-RU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Объект 3">
            <a:extLst>
              <a:ext uri="{FF2B5EF4-FFF2-40B4-BE49-F238E27FC236}">
                <a16:creationId xmlns="" xmlns:a16="http://schemas.microsoft.com/office/drawing/2014/main" id="{7DE1A9B3-2A0B-9916-0E26-DF69754782C4}"/>
              </a:ext>
            </a:extLst>
          </p:cNvPr>
          <p:cNvSpPr txBox="1">
            <a:spLocks/>
          </p:cNvSpPr>
          <p:nvPr/>
        </p:nvSpPr>
        <p:spPr>
          <a:xfrm>
            <a:off x="6120275" y="3274361"/>
            <a:ext cx="3047635" cy="5760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endParaRPr lang="ru-RU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Объект 3">
            <a:extLst>
              <a:ext uri="{FF2B5EF4-FFF2-40B4-BE49-F238E27FC236}">
                <a16:creationId xmlns="" xmlns:a16="http://schemas.microsoft.com/office/drawing/2014/main" id="{945E4E3B-8B1F-5DFC-8737-6541AB072367}"/>
              </a:ext>
            </a:extLst>
          </p:cNvPr>
          <p:cNvSpPr txBox="1">
            <a:spLocks/>
          </p:cNvSpPr>
          <p:nvPr/>
        </p:nvSpPr>
        <p:spPr>
          <a:xfrm>
            <a:off x="23348" y="3360415"/>
            <a:ext cx="2783898" cy="5760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endParaRPr lang="ru-RU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57473"/>
            <a:ext cx="1008112" cy="12279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" name="Объект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869" y="1385440"/>
            <a:ext cx="4932040" cy="330175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61525" y="1935209"/>
            <a:ext cx="3430955" cy="2202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3665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16" grpId="0"/>
      <p:bldP spid="1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User\Desktop\2023\МПК\Оформление\Логотипы\Брендбук МПК\Новый логотип\Логотип МПК новый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4" y="49586"/>
            <a:ext cx="965605" cy="865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205979"/>
            <a:ext cx="6984776" cy="857250"/>
          </a:xfrm>
        </p:spPr>
        <p:txBody>
          <a:bodyPr>
            <a:normAutofit/>
          </a:bodyPr>
          <a:lstStyle/>
          <a:p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Направления </a:t>
            </a: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работы в </a:t>
            </a:r>
            <a:r>
              <a:rPr lang="ru-RU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март</a:t>
            </a: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е </a:t>
            </a:r>
            <a:r>
              <a:rPr lang="ru-RU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2025 года</a:t>
            </a:r>
            <a:endParaRPr lang="ru-RU" sz="28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: багетная рамка 7">
            <a:extLst>
              <a:ext uri="{FF2B5EF4-FFF2-40B4-BE49-F238E27FC236}">
                <a16:creationId xmlns="" xmlns:a16="http://schemas.microsoft.com/office/drawing/2014/main" id="{1E18BFE1-4D44-BE7C-4D5A-CDB3296D8707}"/>
              </a:ext>
            </a:extLst>
          </p:cNvPr>
          <p:cNvSpPr/>
          <p:nvPr/>
        </p:nvSpPr>
        <p:spPr>
          <a:xfrm>
            <a:off x="3090011" y="2069404"/>
            <a:ext cx="2891970" cy="1004689"/>
          </a:xfrm>
          <a:prstGeom prst="bevel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бъект 3">
            <a:extLst>
              <a:ext uri="{FF2B5EF4-FFF2-40B4-BE49-F238E27FC236}">
                <a16:creationId xmlns="" xmlns:a16="http://schemas.microsoft.com/office/drawing/2014/main" id="{558C0041-671D-C508-BE97-EC9E0BC91D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45861" y="2283716"/>
            <a:ext cx="3047635" cy="576064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Первичное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отделение Движения Первых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: багетная рамка 10">
            <a:extLst>
              <a:ext uri="{FF2B5EF4-FFF2-40B4-BE49-F238E27FC236}">
                <a16:creationId xmlns="" xmlns:a16="http://schemas.microsoft.com/office/drawing/2014/main" id="{44CD91A8-C9D7-442E-D7C7-8CF2478CAAE6}"/>
              </a:ext>
            </a:extLst>
          </p:cNvPr>
          <p:cNvSpPr/>
          <p:nvPr/>
        </p:nvSpPr>
        <p:spPr>
          <a:xfrm>
            <a:off x="107504" y="1025176"/>
            <a:ext cx="2783898" cy="857251"/>
          </a:xfrm>
          <a:prstGeom prst="bevel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бъект 3">
            <a:extLst>
              <a:ext uri="{FF2B5EF4-FFF2-40B4-BE49-F238E27FC236}">
                <a16:creationId xmlns="" xmlns:a16="http://schemas.microsoft.com/office/drawing/2014/main" id="{2FACE24D-24F0-1C3C-848E-4E8A154CD78E}"/>
              </a:ext>
            </a:extLst>
          </p:cNvPr>
          <p:cNvSpPr txBox="1">
            <a:spLocks/>
          </p:cNvSpPr>
          <p:nvPr/>
        </p:nvSpPr>
        <p:spPr>
          <a:xfrm>
            <a:off x="-108520" y="1194261"/>
            <a:ext cx="3047635" cy="576064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ru-RU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Дни единых действий (</a:t>
            </a:r>
            <a:r>
              <a:rPr lang="ru-RU" sz="2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ДЕДы</a:t>
            </a:r>
            <a:r>
              <a:rPr lang="ru-RU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  <p:sp>
        <p:nvSpPr>
          <p:cNvPr id="13" name="Прямоугольник: багетная рамка 12">
            <a:extLst>
              <a:ext uri="{FF2B5EF4-FFF2-40B4-BE49-F238E27FC236}">
                <a16:creationId xmlns="" xmlns:a16="http://schemas.microsoft.com/office/drawing/2014/main" id="{36EABC41-AC3E-C697-F0C7-537391410E49}"/>
              </a:ext>
            </a:extLst>
          </p:cNvPr>
          <p:cNvSpPr/>
          <p:nvPr/>
        </p:nvSpPr>
        <p:spPr>
          <a:xfrm>
            <a:off x="6252598" y="1025176"/>
            <a:ext cx="2783898" cy="857251"/>
          </a:xfrm>
          <a:prstGeom prst="bevel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бъект 3">
            <a:extLst>
              <a:ext uri="{FF2B5EF4-FFF2-40B4-BE49-F238E27FC236}">
                <a16:creationId xmlns="" xmlns:a16="http://schemas.microsoft.com/office/drawing/2014/main" id="{157D348C-2C3D-56CE-612F-CFBACA48C6B7}"/>
              </a:ext>
            </a:extLst>
          </p:cNvPr>
          <p:cNvSpPr txBox="1">
            <a:spLocks/>
          </p:cNvSpPr>
          <p:nvPr/>
        </p:nvSpPr>
        <p:spPr>
          <a:xfrm>
            <a:off x="6294197" y="1097408"/>
            <a:ext cx="2699792" cy="5760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Акции 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ru-RU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Движения Первых</a:t>
            </a:r>
          </a:p>
        </p:txBody>
      </p:sp>
      <p:sp>
        <p:nvSpPr>
          <p:cNvPr id="15" name="Прямоугольник: багетная рамка 14">
            <a:extLst>
              <a:ext uri="{FF2B5EF4-FFF2-40B4-BE49-F238E27FC236}">
                <a16:creationId xmlns="" xmlns:a16="http://schemas.microsoft.com/office/drawing/2014/main" id="{7F807522-E0B5-B02F-5DEA-7D2E560C71D8}"/>
              </a:ext>
            </a:extLst>
          </p:cNvPr>
          <p:cNvSpPr/>
          <p:nvPr/>
        </p:nvSpPr>
        <p:spPr>
          <a:xfrm>
            <a:off x="6253133" y="3219822"/>
            <a:ext cx="2783898" cy="857251"/>
          </a:xfrm>
          <a:prstGeom prst="bevel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бъект 3">
            <a:extLst>
              <a:ext uri="{FF2B5EF4-FFF2-40B4-BE49-F238E27FC236}">
                <a16:creationId xmlns="" xmlns:a16="http://schemas.microsoft.com/office/drawing/2014/main" id="{7DE1A9B3-2A0B-9916-0E26-DF69754782C4}"/>
              </a:ext>
            </a:extLst>
          </p:cNvPr>
          <p:cNvSpPr txBox="1">
            <a:spLocks/>
          </p:cNvSpPr>
          <p:nvPr/>
        </p:nvSpPr>
        <p:spPr>
          <a:xfrm>
            <a:off x="6120275" y="3274361"/>
            <a:ext cx="3047635" cy="5760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Конкурсы 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ru-RU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Движения Первых</a:t>
            </a:r>
          </a:p>
        </p:txBody>
      </p:sp>
      <p:sp>
        <p:nvSpPr>
          <p:cNvPr id="17" name="Прямоугольник: багетная рамка 16">
            <a:extLst>
              <a:ext uri="{FF2B5EF4-FFF2-40B4-BE49-F238E27FC236}">
                <a16:creationId xmlns="" xmlns:a16="http://schemas.microsoft.com/office/drawing/2014/main" id="{D0DD95F3-A493-0B01-B0F2-D040825CA3E3}"/>
              </a:ext>
            </a:extLst>
          </p:cNvPr>
          <p:cNvSpPr/>
          <p:nvPr/>
        </p:nvSpPr>
        <p:spPr>
          <a:xfrm>
            <a:off x="101541" y="3274361"/>
            <a:ext cx="2783898" cy="857251"/>
          </a:xfrm>
          <a:prstGeom prst="bevel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Объект 3">
            <a:extLst>
              <a:ext uri="{FF2B5EF4-FFF2-40B4-BE49-F238E27FC236}">
                <a16:creationId xmlns="" xmlns:a16="http://schemas.microsoft.com/office/drawing/2014/main" id="{945E4E3B-8B1F-5DFC-8737-6541AB072367}"/>
              </a:ext>
            </a:extLst>
          </p:cNvPr>
          <p:cNvSpPr txBox="1">
            <a:spLocks/>
          </p:cNvSpPr>
          <p:nvPr/>
        </p:nvSpPr>
        <p:spPr>
          <a:xfrm>
            <a:off x="23348" y="3360415"/>
            <a:ext cx="2783898" cy="5760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Мероприятия 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ru-RU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Движения Первых</a:t>
            </a:r>
          </a:p>
        </p:txBody>
      </p:sp>
      <p:sp>
        <p:nvSpPr>
          <p:cNvPr id="20" name="Стрелка: вправо с вырезом 19">
            <a:extLst>
              <a:ext uri="{FF2B5EF4-FFF2-40B4-BE49-F238E27FC236}">
                <a16:creationId xmlns="" xmlns:a16="http://schemas.microsoft.com/office/drawing/2014/main" id="{B1FECEE7-3193-17C0-747C-95FE348E53FC}"/>
              </a:ext>
            </a:extLst>
          </p:cNvPr>
          <p:cNvSpPr/>
          <p:nvPr/>
        </p:nvSpPr>
        <p:spPr>
          <a:xfrm rot="13518873">
            <a:off x="2523044" y="1827910"/>
            <a:ext cx="843660" cy="281141"/>
          </a:xfrm>
          <a:prstGeom prst="notchedRightArrow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трелка: вправо с вырезом 20">
            <a:extLst>
              <a:ext uri="{FF2B5EF4-FFF2-40B4-BE49-F238E27FC236}">
                <a16:creationId xmlns="" xmlns:a16="http://schemas.microsoft.com/office/drawing/2014/main" id="{0A3D3C8D-D654-8F04-42EA-577C10A2B361}"/>
              </a:ext>
            </a:extLst>
          </p:cNvPr>
          <p:cNvSpPr/>
          <p:nvPr/>
        </p:nvSpPr>
        <p:spPr>
          <a:xfrm rot="19127152">
            <a:off x="5680641" y="1844602"/>
            <a:ext cx="843660" cy="281141"/>
          </a:xfrm>
          <a:prstGeom prst="notchedRightArrow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трелка: вправо с вырезом 21">
            <a:extLst>
              <a:ext uri="{FF2B5EF4-FFF2-40B4-BE49-F238E27FC236}">
                <a16:creationId xmlns="" xmlns:a16="http://schemas.microsoft.com/office/drawing/2014/main" id="{170D87D4-876B-9B7E-A50B-20E2D8D24E1D}"/>
              </a:ext>
            </a:extLst>
          </p:cNvPr>
          <p:cNvSpPr/>
          <p:nvPr/>
        </p:nvSpPr>
        <p:spPr>
          <a:xfrm rot="8376997">
            <a:off x="2576703" y="3007711"/>
            <a:ext cx="843660" cy="281141"/>
          </a:xfrm>
          <a:prstGeom prst="notchedRightArrow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Стрелка: вправо с вырезом 22">
            <a:extLst>
              <a:ext uri="{FF2B5EF4-FFF2-40B4-BE49-F238E27FC236}">
                <a16:creationId xmlns="" xmlns:a16="http://schemas.microsoft.com/office/drawing/2014/main" id="{B9189397-2089-CAA3-EC40-02134DE32701}"/>
              </a:ext>
            </a:extLst>
          </p:cNvPr>
          <p:cNvSpPr/>
          <p:nvPr/>
        </p:nvSpPr>
        <p:spPr>
          <a:xfrm rot="2310009">
            <a:off x="5695600" y="3002932"/>
            <a:ext cx="843660" cy="281141"/>
          </a:xfrm>
          <a:prstGeom prst="notchedRightArrow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541" y="87415"/>
            <a:ext cx="686244" cy="9399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895489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  <p:bldP spid="13" grpId="0" animBg="1"/>
      <p:bldP spid="14" grpId="0"/>
      <p:bldP spid="15" grpId="0" animBg="1"/>
      <p:bldP spid="16" grpId="0"/>
      <p:bldP spid="17" grpId="0" animBg="1"/>
      <p:bldP spid="1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User\Desktop\2023\МПК\Оформление\Логотипы\Брендбук МПК\Новый логотип\Логотип МПК новый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1394" y="190823"/>
            <a:ext cx="989474" cy="896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771456"/>
            <a:ext cx="6984776" cy="504150"/>
          </a:xfrm>
        </p:spPr>
        <p:txBody>
          <a:bodyPr>
            <a:noAutofit/>
          </a:bodyPr>
          <a:lstStyle/>
          <a:p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Региональный фестиваль</a:t>
            </a:r>
            <a:b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Мой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друг с юга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Урала»</a:t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Мотивирующее мероприятие по подготовке.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>
                <a:latin typeface="Times New Roman" pitchFamily="18" charset="0"/>
                <a:cs typeface="Times New Roman" pitchFamily="18" charset="0"/>
              </a:rPr>
            </a:br>
            <a:endParaRPr lang="ru-RU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Объект 3">
            <a:extLst>
              <a:ext uri="{FF2B5EF4-FFF2-40B4-BE49-F238E27FC236}">
                <a16:creationId xmlns="" xmlns:a16="http://schemas.microsoft.com/office/drawing/2014/main" id="{558C0041-671D-C508-BE97-EC9E0BC91D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39952" y="1482293"/>
            <a:ext cx="4608512" cy="1161465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endParaRPr lang="ru-RU" sz="2400" dirty="0" smtClean="0"/>
          </a:p>
          <a:p>
            <a:pPr marL="0" indent="0" algn="ctr">
              <a:buNone/>
            </a:pPr>
            <a:r>
              <a:rPr lang="ru-RU" sz="2400" dirty="0" smtClean="0"/>
              <a:t>https://vk.com/wall-5875609_10304</a:t>
            </a:r>
          </a:p>
          <a:p>
            <a:pPr marL="0" indent="0" algn="ctr">
              <a:buNone/>
            </a:pPr>
            <a:r>
              <a:rPr lang="ru-RU" sz="2400" dirty="0" smtClean="0">
                <a:hlinkClick r:id="rId4"/>
              </a:rPr>
              <a:t>https</a:t>
            </a:r>
            <a:r>
              <a:rPr lang="ru-RU" sz="2400" dirty="0">
                <a:hlinkClick r:id="rId4"/>
              </a:rPr>
              <a:t>://</a:t>
            </a:r>
            <a:r>
              <a:rPr lang="ru-RU" sz="2400" dirty="0" smtClean="0">
                <a:hlinkClick r:id="rId4"/>
              </a:rPr>
              <a:t>vk.com/wall-5875609_10306</a:t>
            </a:r>
            <a:endParaRPr lang="ru-RU" sz="2400" dirty="0" smtClean="0"/>
          </a:p>
          <a:p>
            <a:pPr marL="0" indent="0" algn="ctr">
              <a:buNone/>
            </a:pPr>
            <a:r>
              <a:rPr lang="ru-RU" sz="2400" dirty="0" smtClean="0">
                <a:solidFill>
                  <a:srgbClr val="FF0000"/>
                </a:solidFill>
              </a:rPr>
              <a:t>Охват:30 чел</a:t>
            </a:r>
          </a:p>
          <a:p>
            <a:pPr marL="0" indent="0" algn="ctr">
              <a:buNone/>
            </a:pPr>
            <a:endParaRPr lang="ru-RU" sz="2400" dirty="0"/>
          </a:p>
          <a:p>
            <a:pPr marL="0" indent="0" algn="ctr">
              <a:buNone/>
            </a:pP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Объект 3">
            <a:extLst>
              <a:ext uri="{FF2B5EF4-FFF2-40B4-BE49-F238E27FC236}">
                <a16:creationId xmlns="" xmlns:a16="http://schemas.microsoft.com/office/drawing/2014/main" id="{2FACE24D-24F0-1C3C-848E-4E8A154CD78E}"/>
              </a:ext>
            </a:extLst>
          </p:cNvPr>
          <p:cNvSpPr txBox="1">
            <a:spLocks/>
          </p:cNvSpPr>
          <p:nvPr/>
        </p:nvSpPr>
        <p:spPr>
          <a:xfrm>
            <a:off x="-108520" y="1194261"/>
            <a:ext cx="3047635" cy="5760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endParaRPr lang="ru-RU" sz="2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Объект 3">
            <a:extLst>
              <a:ext uri="{FF2B5EF4-FFF2-40B4-BE49-F238E27FC236}">
                <a16:creationId xmlns="" xmlns:a16="http://schemas.microsoft.com/office/drawing/2014/main" id="{157D348C-2C3D-56CE-612F-CFBACA48C6B7}"/>
              </a:ext>
            </a:extLst>
          </p:cNvPr>
          <p:cNvSpPr txBox="1">
            <a:spLocks/>
          </p:cNvSpPr>
          <p:nvPr/>
        </p:nvSpPr>
        <p:spPr>
          <a:xfrm>
            <a:off x="6294197" y="1097408"/>
            <a:ext cx="2699792" cy="5760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endParaRPr lang="ru-RU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Объект 3">
            <a:extLst>
              <a:ext uri="{FF2B5EF4-FFF2-40B4-BE49-F238E27FC236}">
                <a16:creationId xmlns="" xmlns:a16="http://schemas.microsoft.com/office/drawing/2014/main" id="{7DE1A9B3-2A0B-9916-0E26-DF69754782C4}"/>
              </a:ext>
            </a:extLst>
          </p:cNvPr>
          <p:cNvSpPr txBox="1">
            <a:spLocks/>
          </p:cNvSpPr>
          <p:nvPr/>
        </p:nvSpPr>
        <p:spPr>
          <a:xfrm>
            <a:off x="6120275" y="3274361"/>
            <a:ext cx="3047635" cy="5760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endParaRPr lang="ru-RU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Объект 3">
            <a:extLst>
              <a:ext uri="{FF2B5EF4-FFF2-40B4-BE49-F238E27FC236}">
                <a16:creationId xmlns="" xmlns:a16="http://schemas.microsoft.com/office/drawing/2014/main" id="{945E4E3B-8B1F-5DFC-8737-6541AB072367}"/>
              </a:ext>
            </a:extLst>
          </p:cNvPr>
          <p:cNvSpPr txBox="1">
            <a:spLocks/>
          </p:cNvSpPr>
          <p:nvPr/>
        </p:nvSpPr>
        <p:spPr>
          <a:xfrm>
            <a:off x="23348" y="3360415"/>
            <a:ext cx="2783898" cy="5760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endParaRPr lang="ru-RU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57473"/>
            <a:ext cx="1008112" cy="12279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Рисунок 12" descr="C:\Users\Преподаватель2\Desktop\Отчёт на 17 марта 2025 года\ФОТО\20250313_175346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482293"/>
            <a:ext cx="3381375" cy="177257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Рисунок 16" descr="C:\Users\Преподаватель2\Desktop\Отчёт на 17 марта 2025 года\5Ax6CrZZYE7kwUw_nS3w8oaStt8so4sJzgT7b1MBgKDBBIspe3IAWCl3NfA9KosnRNZX4GAF8ao6HdpFj5Dyv8YH.jpg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2715766"/>
            <a:ext cx="5536299" cy="209361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4869091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16" grpId="0"/>
      <p:bldP spid="1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User\Desktop\2023\МПК\Оформление\Логотипы\Брендбук МПК\Новый логотип\Логотип МПК новый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1394" y="190823"/>
            <a:ext cx="989474" cy="896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205979"/>
            <a:ext cx="6984776" cy="857250"/>
          </a:xfrm>
        </p:spPr>
        <p:txBody>
          <a:bodyPr>
            <a:no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День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создания Уральского добровольного танкового корпуса </a:t>
            </a:r>
            <a:r>
              <a:rPr lang="ru-RU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11 марта</a:t>
            </a:r>
            <a:br>
              <a:rPr lang="ru-RU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8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Объект 3">
            <a:extLst>
              <a:ext uri="{FF2B5EF4-FFF2-40B4-BE49-F238E27FC236}">
                <a16:creationId xmlns="" xmlns:a16="http://schemas.microsoft.com/office/drawing/2014/main" id="{558C0041-671D-C508-BE97-EC9E0BC91D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1840" y="1337851"/>
            <a:ext cx="4392488" cy="1809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dirty="0">
                <a:latin typeface="Times New Roman" pitchFamily="18" charset="0"/>
                <a:cs typeface="Times New Roman" pitchFamily="18" charset="0"/>
                <a:hlinkClick r:id="rId4"/>
              </a:rPr>
              <a:t>https://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  <a:hlinkClick r:id="rId4"/>
              </a:rPr>
              <a:t>vk.com/wall-5875609_10296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Охват: 150 чел</a:t>
            </a:r>
            <a:endParaRPr lang="ru-RU" sz="2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Объект 3">
            <a:extLst>
              <a:ext uri="{FF2B5EF4-FFF2-40B4-BE49-F238E27FC236}">
                <a16:creationId xmlns="" xmlns:a16="http://schemas.microsoft.com/office/drawing/2014/main" id="{2FACE24D-24F0-1C3C-848E-4E8A154CD78E}"/>
              </a:ext>
            </a:extLst>
          </p:cNvPr>
          <p:cNvSpPr txBox="1">
            <a:spLocks/>
          </p:cNvSpPr>
          <p:nvPr/>
        </p:nvSpPr>
        <p:spPr>
          <a:xfrm>
            <a:off x="-108520" y="1194261"/>
            <a:ext cx="3047635" cy="5760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endParaRPr lang="ru-RU" sz="2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Объект 3">
            <a:extLst>
              <a:ext uri="{FF2B5EF4-FFF2-40B4-BE49-F238E27FC236}">
                <a16:creationId xmlns="" xmlns:a16="http://schemas.microsoft.com/office/drawing/2014/main" id="{157D348C-2C3D-56CE-612F-CFBACA48C6B7}"/>
              </a:ext>
            </a:extLst>
          </p:cNvPr>
          <p:cNvSpPr txBox="1">
            <a:spLocks/>
          </p:cNvSpPr>
          <p:nvPr/>
        </p:nvSpPr>
        <p:spPr>
          <a:xfrm>
            <a:off x="6294197" y="1097408"/>
            <a:ext cx="2699792" cy="5760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endParaRPr lang="ru-RU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Объект 3">
            <a:extLst>
              <a:ext uri="{FF2B5EF4-FFF2-40B4-BE49-F238E27FC236}">
                <a16:creationId xmlns="" xmlns:a16="http://schemas.microsoft.com/office/drawing/2014/main" id="{7DE1A9B3-2A0B-9916-0E26-DF69754782C4}"/>
              </a:ext>
            </a:extLst>
          </p:cNvPr>
          <p:cNvSpPr txBox="1">
            <a:spLocks/>
          </p:cNvSpPr>
          <p:nvPr/>
        </p:nvSpPr>
        <p:spPr>
          <a:xfrm>
            <a:off x="6120275" y="3274361"/>
            <a:ext cx="3047635" cy="5760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endParaRPr lang="ru-RU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Объект 3">
            <a:extLst>
              <a:ext uri="{FF2B5EF4-FFF2-40B4-BE49-F238E27FC236}">
                <a16:creationId xmlns="" xmlns:a16="http://schemas.microsoft.com/office/drawing/2014/main" id="{945E4E3B-8B1F-5DFC-8737-6541AB072367}"/>
              </a:ext>
            </a:extLst>
          </p:cNvPr>
          <p:cNvSpPr txBox="1">
            <a:spLocks/>
          </p:cNvSpPr>
          <p:nvPr/>
        </p:nvSpPr>
        <p:spPr>
          <a:xfrm>
            <a:off x="23348" y="3360415"/>
            <a:ext cx="2783898" cy="5760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endParaRPr lang="ru-RU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57473"/>
            <a:ext cx="1008112" cy="12279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Рисунок 10" descr="C:\Users\Преподаватель2\Desktop\Отчёт на 17 марта 2025 года\UxhCUG_HSQBgmWSKwZCMH1CKYxNGfas7xDYmZs5Kf4aK_IiMdpJOix9slLNpyLJ_SizjfeJO5jWVzb_lBJlntOFJ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681" y="1337851"/>
            <a:ext cx="3395443" cy="216615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Рисунок 12" descr="C:\Users\Преподаватель2\Desktop\Отчёт на 17 марта 2025 года\BZZDbKOq5h-p9HuiDMKbP6KdqIj0vsCsK02HRyfYM2eJx57Z9tHYTH7znxJ3E8HylUtvkLaUCCOzaCaZb-sipibR.jp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1194261"/>
            <a:ext cx="1863891" cy="381980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Рисунок 14" descr="C:\Users\Преподаватель2\Desktop\Отчёт на 17 марта 2025 года\lNP4jR1gXtqxY1SqCKGaEgDay4HYCosbwZjxBLCX7TT6VQEZWYHfLtnS0l2ThwsZZ31yGTtxus4xLm_mKsITXrqn.jpg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2635024"/>
            <a:ext cx="1495425" cy="237904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4124410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16" grpId="0"/>
      <p:bldP spid="1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User\Desktop\2023\МПК\Оформление\Логотипы\Брендбук МПК\Новый логотип\Логотип МПК новый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1394" y="190823"/>
            <a:ext cx="989474" cy="896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411509"/>
            <a:ext cx="6984776" cy="1070783"/>
          </a:xfrm>
        </p:spPr>
        <p:txBody>
          <a:bodyPr>
            <a:normAutofit fontScale="90000"/>
          </a:bodyPr>
          <a:lstStyle/>
          <a:p>
            <a:r>
              <a:rPr lang="ru-RU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Всемирный день </a:t>
            </a: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чтения</a:t>
            </a:r>
            <a:b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библиотеке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Мира. </a:t>
            </a: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5 марта.</a:t>
            </a:r>
            <a:r>
              <a:rPr lang="ru-RU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8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Объект 3">
            <a:extLst>
              <a:ext uri="{FF2B5EF4-FFF2-40B4-BE49-F238E27FC236}">
                <a16:creationId xmlns="" xmlns:a16="http://schemas.microsoft.com/office/drawing/2014/main" id="{558C0041-671D-C508-BE97-EC9E0BC91D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51920" y="1692961"/>
            <a:ext cx="5040560" cy="86409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1900" dirty="0">
                <a:latin typeface="Times New Roman" pitchFamily="18" charset="0"/>
                <a:cs typeface="Times New Roman" pitchFamily="18" charset="0"/>
                <a:hlinkClick r:id="rId4"/>
              </a:rPr>
              <a:t>https://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  <a:hlinkClick r:id="rId4"/>
              </a:rPr>
              <a:t>vk.com/wall-5875609_10272</a:t>
            </a:r>
            <a:endParaRPr lang="ru-RU" sz="19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ru-RU" sz="19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Охват: 75 студентов</a:t>
            </a:r>
            <a:endParaRPr lang="ru-RU" sz="19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Объект 3">
            <a:extLst>
              <a:ext uri="{FF2B5EF4-FFF2-40B4-BE49-F238E27FC236}">
                <a16:creationId xmlns="" xmlns:a16="http://schemas.microsoft.com/office/drawing/2014/main" id="{2FACE24D-24F0-1C3C-848E-4E8A154CD78E}"/>
              </a:ext>
            </a:extLst>
          </p:cNvPr>
          <p:cNvSpPr txBox="1">
            <a:spLocks/>
          </p:cNvSpPr>
          <p:nvPr/>
        </p:nvSpPr>
        <p:spPr>
          <a:xfrm>
            <a:off x="-108520" y="1194261"/>
            <a:ext cx="3047635" cy="5760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endParaRPr lang="ru-RU" sz="2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Объект 3">
            <a:extLst>
              <a:ext uri="{FF2B5EF4-FFF2-40B4-BE49-F238E27FC236}">
                <a16:creationId xmlns="" xmlns:a16="http://schemas.microsoft.com/office/drawing/2014/main" id="{157D348C-2C3D-56CE-612F-CFBACA48C6B7}"/>
              </a:ext>
            </a:extLst>
          </p:cNvPr>
          <p:cNvSpPr txBox="1">
            <a:spLocks/>
          </p:cNvSpPr>
          <p:nvPr/>
        </p:nvSpPr>
        <p:spPr>
          <a:xfrm>
            <a:off x="6294197" y="1097408"/>
            <a:ext cx="2699792" cy="5760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endParaRPr lang="ru-RU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Объект 3">
            <a:extLst>
              <a:ext uri="{FF2B5EF4-FFF2-40B4-BE49-F238E27FC236}">
                <a16:creationId xmlns="" xmlns:a16="http://schemas.microsoft.com/office/drawing/2014/main" id="{7DE1A9B3-2A0B-9916-0E26-DF69754782C4}"/>
              </a:ext>
            </a:extLst>
          </p:cNvPr>
          <p:cNvSpPr txBox="1">
            <a:spLocks/>
          </p:cNvSpPr>
          <p:nvPr/>
        </p:nvSpPr>
        <p:spPr>
          <a:xfrm>
            <a:off x="6120275" y="3274361"/>
            <a:ext cx="3047635" cy="5760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endParaRPr lang="ru-RU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Объект 3">
            <a:extLst>
              <a:ext uri="{FF2B5EF4-FFF2-40B4-BE49-F238E27FC236}">
                <a16:creationId xmlns="" xmlns:a16="http://schemas.microsoft.com/office/drawing/2014/main" id="{945E4E3B-8B1F-5DFC-8737-6541AB072367}"/>
              </a:ext>
            </a:extLst>
          </p:cNvPr>
          <p:cNvSpPr txBox="1">
            <a:spLocks/>
          </p:cNvSpPr>
          <p:nvPr/>
        </p:nvSpPr>
        <p:spPr>
          <a:xfrm>
            <a:off x="23348" y="3360415"/>
            <a:ext cx="2783898" cy="5760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endParaRPr lang="ru-RU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57473"/>
            <a:ext cx="1008112" cy="12279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Рисунок 10" descr="C:\Users\Преподаватель2\Desktop\Отчёт на 17 марта 2025 года\XN6ywJ_DV0B54RJlvL3d1q8WCvzK6QkSTkBvIyB-A0MtA4r-uQL4K03hX_T5EGVKPU3Vp4r-VKur2X1AOV7dGn8h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454" y="1385440"/>
            <a:ext cx="4199521" cy="267510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Рисунок 12" descr="C:\Users\Преподаватель2\Desktop\Отчёт на 17 марта 2025 года\E4nYScCXO7aIaQ9x1B-jEyP-M7jNu06zwlmCteRpdCyAWfQWsfQ3YHPMK4rfm82qdqqZEG_N_fx9Fu0rA5VfHgVX.jp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2595449"/>
            <a:ext cx="3924300" cy="22288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8403584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16" grpId="0"/>
      <p:bldP spid="1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User\Desktop\2023\МПК\Оформление\Логотипы\Брендбук МПК\Новый логотип\Логотип МПК новый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1394" y="190823"/>
            <a:ext cx="989474" cy="896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483517"/>
            <a:ext cx="6984776" cy="998775"/>
          </a:xfrm>
        </p:spPr>
        <p:txBody>
          <a:bodyPr>
            <a:normAutofit fontScale="90000"/>
          </a:bodyPr>
          <a:lstStyle/>
          <a:p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100" dirty="0" smtClean="0"/>
              <a:t>Всемирный день </a:t>
            </a:r>
            <a:r>
              <a:rPr lang="ru-RU" sz="3100" dirty="0"/>
              <a:t>гражданской обороны</a:t>
            </a:r>
            <a:r>
              <a:rPr lang="ru-RU" sz="3100" dirty="0" smtClean="0"/>
              <a:t>.</a:t>
            </a:r>
            <a:br>
              <a:rPr lang="ru-RU" sz="3100" dirty="0" smtClean="0"/>
            </a:br>
            <a:r>
              <a:rPr lang="ru-RU" sz="3100" dirty="0" smtClean="0">
                <a:solidFill>
                  <a:srgbClr val="FF0000"/>
                </a:solidFill>
              </a:rPr>
              <a:t>3 марта</a:t>
            </a:r>
            <a:r>
              <a:rPr lang="ru-RU" sz="3100" dirty="0"/>
              <a:t/>
            </a:r>
            <a:br>
              <a:rPr lang="ru-RU" sz="3100" dirty="0"/>
            </a:br>
            <a:endParaRPr lang="ru-RU" sz="3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Объект 3">
            <a:extLst>
              <a:ext uri="{FF2B5EF4-FFF2-40B4-BE49-F238E27FC236}">
                <a16:creationId xmlns="" xmlns:a16="http://schemas.microsoft.com/office/drawing/2014/main" id="{558C0041-671D-C508-BE97-EC9E0BC91D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95936" y="1770325"/>
            <a:ext cx="4998053" cy="873433"/>
          </a:xfrm>
        </p:spPr>
        <p:txBody>
          <a:bodyPr>
            <a:normAutofit fontScale="85000" lnSpcReduction="10000"/>
          </a:bodyPr>
          <a:lstStyle/>
          <a:p>
            <a:pPr marL="0" indent="0" algn="ctr">
              <a:buNone/>
            </a:pPr>
            <a:r>
              <a:rPr lang="ru-RU" sz="2800" dirty="0">
                <a:latin typeface="Times New Roman" pitchFamily="18" charset="0"/>
                <a:cs typeface="Times New Roman" pitchFamily="18" charset="0"/>
                <a:hlinkClick r:id="rId4"/>
              </a:rPr>
              <a:t>https://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  <a:hlinkClick r:id="rId4"/>
              </a:rPr>
              <a:t>vk.com/wall-5875609_10272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Охват: 25 чел</a:t>
            </a:r>
            <a:endParaRPr lang="ru-RU"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Объект 3">
            <a:extLst>
              <a:ext uri="{FF2B5EF4-FFF2-40B4-BE49-F238E27FC236}">
                <a16:creationId xmlns="" xmlns:a16="http://schemas.microsoft.com/office/drawing/2014/main" id="{2FACE24D-24F0-1C3C-848E-4E8A154CD78E}"/>
              </a:ext>
            </a:extLst>
          </p:cNvPr>
          <p:cNvSpPr txBox="1">
            <a:spLocks/>
          </p:cNvSpPr>
          <p:nvPr/>
        </p:nvSpPr>
        <p:spPr>
          <a:xfrm>
            <a:off x="-108520" y="1194261"/>
            <a:ext cx="3047635" cy="5760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endParaRPr lang="ru-RU" sz="2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Объект 3">
            <a:extLst>
              <a:ext uri="{FF2B5EF4-FFF2-40B4-BE49-F238E27FC236}">
                <a16:creationId xmlns="" xmlns:a16="http://schemas.microsoft.com/office/drawing/2014/main" id="{157D348C-2C3D-56CE-612F-CFBACA48C6B7}"/>
              </a:ext>
            </a:extLst>
          </p:cNvPr>
          <p:cNvSpPr txBox="1">
            <a:spLocks/>
          </p:cNvSpPr>
          <p:nvPr/>
        </p:nvSpPr>
        <p:spPr>
          <a:xfrm>
            <a:off x="6294197" y="1097408"/>
            <a:ext cx="2699792" cy="5760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endParaRPr lang="ru-RU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Объект 3">
            <a:extLst>
              <a:ext uri="{FF2B5EF4-FFF2-40B4-BE49-F238E27FC236}">
                <a16:creationId xmlns="" xmlns:a16="http://schemas.microsoft.com/office/drawing/2014/main" id="{7DE1A9B3-2A0B-9916-0E26-DF69754782C4}"/>
              </a:ext>
            </a:extLst>
          </p:cNvPr>
          <p:cNvSpPr txBox="1">
            <a:spLocks/>
          </p:cNvSpPr>
          <p:nvPr/>
        </p:nvSpPr>
        <p:spPr>
          <a:xfrm>
            <a:off x="6120275" y="3274361"/>
            <a:ext cx="3047635" cy="5760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endParaRPr lang="ru-RU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Объект 3">
            <a:extLst>
              <a:ext uri="{FF2B5EF4-FFF2-40B4-BE49-F238E27FC236}">
                <a16:creationId xmlns="" xmlns:a16="http://schemas.microsoft.com/office/drawing/2014/main" id="{945E4E3B-8B1F-5DFC-8737-6541AB072367}"/>
              </a:ext>
            </a:extLst>
          </p:cNvPr>
          <p:cNvSpPr txBox="1">
            <a:spLocks/>
          </p:cNvSpPr>
          <p:nvPr/>
        </p:nvSpPr>
        <p:spPr>
          <a:xfrm>
            <a:off x="23348" y="3360415"/>
            <a:ext cx="2783898" cy="5760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endParaRPr lang="ru-RU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57473"/>
            <a:ext cx="1008112" cy="12279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Рисунок 10" descr="C:\Users\Преподаватель2\Desktop\Отчёт на 17 марта 2025 года\CPMcBv10g3Tn1coDc6C85XrwnNB7XAnKM1r6Eu50ktfnjO2EiV5TLo27SGxLDdXIQFzus3tGmMz2mpUHMum3nM_U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991" y="1378373"/>
            <a:ext cx="4032448" cy="19820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Рисунок 12" descr="C:\Users\Преподаватель2\Desktop\Отчёт на 17 марта 2025 года\6sdKlb5Vvtd7NCkU5i43-WTPXYErcd4Kttbq2jkCQ4iUdjEeBCj2WSXTFtZjDiyrlv-RTij3FW7iog9O0WNBb9IM.jpg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9997" y="2715766"/>
            <a:ext cx="7048467" cy="23368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8431438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16" grpId="0"/>
      <p:bldP spid="1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User\Desktop\2023\МПК\Оформление\Логотипы\Брендбук МПК\Новый логотип\Логотип МПК новый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1394" y="190823"/>
            <a:ext cx="989474" cy="896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483517"/>
            <a:ext cx="6984776" cy="998775"/>
          </a:xfrm>
        </p:spPr>
        <p:txBody>
          <a:bodyPr>
            <a:normAutofit fontScale="90000"/>
          </a:bodyPr>
          <a:lstStyle/>
          <a:p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Акция «Масленица </a:t>
            </a:r>
            <a:r>
              <a:rPr lang="ru-RU" sz="3100" dirty="0">
                <a:latin typeface="Times New Roman" pitchFamily="18" charset="0"/>
                <a:cs typeface="Times New Roman" pitchFamily="18" charset="0"/>
              </a:rPr>
              <a:t>и Орлята </a:t>
            </a: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России» </a:t>
            </a:r>
            <a:br>
              <a:rPr lang="ru-RU" sz="31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1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2-3 марта.</a:t>
            </a:r>
            <a:r>
              <a:rPr lang="ru-RU" sz="31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1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1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Объект 3">
            <a:extLst>
              <a:ext uri="{FF2B5EF4-FFF2-40B4-BE49-F238E27FC236}">
                <a16:creationId xmlns="" xmlns:a16="http://schemas.microsoft.com/office/drawing/2014/main" id="{558C0041-671D-C508-BE97-EC9E0BC91D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44008" y="1673472"/>
            <a:ext cx="4349982" cy="2842493"/>
          </a:xfrm>
        </p:spPr>
        <p:txBody>
          <a:bodyPr>
            <a:normAutofit fontScale="55000" lnSpcReduction="20000"/>
          </a:bodyPr>
          <a:lstStyle/>
          <a:p>
            <a:pPr marL="0" indent="0" algn="ctr">
              <a:buNone/>
            </a:pPr>
            <a:r>
              <a:rPr lang="ru-RU" sz="2800" dirty="0">
                <a:latin typeface="Times New Roman" pitchFamily="18" charset="0"/>
                <a:cs typeface="Times New Roman" pitchFamily="18" charset="0"/>
                <a:hlinkClick r:id="rId4"/>
              </a:rPr>
              <a:t>https://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  <a:hlinkClick r:id="rId4"/>
              </a:rPr>
              <a:t>vk.com/wall-5875609_10272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endParaRPr lang="ru-RU" sz="28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Охват: 8 чел.- волонтёры</a:t>
            </a:r>
          </a:p>
          <a:p>
            <a:pPr marL="0" indent="0" algn="ctr">
              <a:buNone/>
            </a:pPr>
            <a:endParaRPr lang="ru-RU" sz="28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16 классов МОУ «СОШ № 40» - Похилюк Е.В.</a:t>
            </a:r>
          </a:p>
          <a:p>
            <a:pPr marL="0" indent="0" algn="ctr">
              <a:buNone/>
            </a:pP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16 классов МОУ «СОШ №38»-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Арзамасова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Ю.Е. </a:t>
            </a:r>
          </a:p>
          <a:p>
            <a:pPr marL="0" indent="0" algn="ctr">
              <a:buNone/>
            </a:pPr>
            <a:r>
              <a:rPr lang="ru-RU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Охват: </a:t>
            </a: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10 </a:t>
            </a:r>
            <a:r>
              <a:rPr lang="ru-RU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чел.- волонтёры</a:t>
            </a:r>
          </a:p>
          <a:p>
            <a:pPr marL="0" indent="0" algn="ctr">
              <a:buNone/>
            </a:pPr>
            <a:endParaRPr lang="ru-RU" sz="28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Охвачено младших школьников города</a:t>
            </a: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 800 чел.</a:t>
            </a:r>
            <a:endParaRPr lang="ru-RU"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Объект 3">
            <a:extLst>
              <a:ext uri="{FF2B5EF4-FFF2-40B4-BE49-F238E27FC236}">
                <a16:creationId xmlns="" xmlns:a16="http://schemas.microsoft.com/office/drawing/2014/main" id="{2FACE24D-24F0-1C3C-848E-4E8A154CD78E}"/>
              </a:ext>
            </a:extLst>
          </p:cNvPr>
          <p:cNvSpPr txBox="1">
            <a:spLocks/>
          </p:cNvSpPr>
          <p:nvPr/>
        </p:nvSpPr>
        <p:spPr>
          <a:xfrm>
            <a:off x="-108520" y="1194261"/>
            <a:ext cx="3047635" cy="5760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endParaRPr lang="ru-RU" sz="2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Объект 3">
            <a:extLst>
              <a:ext uri="{FF2B5EF4-FFF2-40B4-BE49-F238E27FC236}">
                <a16:creationId xmlns="" xmlns:a16="http://schemas.microsoft.com/office/drawing/2014/main" id="{157D348C-2C3D-56CE-612F-CFBACA48C6B7}"/>
              </a:ext>
            </a:extLst>
          </p:cNvPr>
          <p:cNvSpPr txBox="1">
            <a:spLocks/>
          </p:cNvSpPr>
          <p:nvPr/>
        </p:nvSpPr>
        <p:spPr>
          <a:xfrm>
            <a:off x="6294197" y="1097408"/>
            <a:ext cx="2699792" cy="5760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endParaRPr lang="ru-RU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Объект 3">
            <a:extLst>
              <a:ext uri="{FF2B5EF4-FFF2-40B4-BE49-F238E27FC236}">
                <a16:creationId xmlns="" xmlns:a16="http://schemas.microsoft.com/office/drawing/2014/main" id="{7DE1A9B3-2A0B-9916-0E26-DF69754782C4}"/>
              </a:ext>
            </a:extLst>
          </p:cNvPr>
          <p:cNvSpPr txBox="1">
            <a:spLocks/>
          </p:cNvSpPr>
          <p:nvPr/>
        </p:nvSpPr>
        <p:spPr>
          <a:xfrm>
            <a:off x="6120275" y="3274361"/>
            <a:ext cx="3047635" cy="5760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endParaRPr lang="ru-RU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Объект 3">
            <a:extLst>
              <a:ext uri="{FF2B5EF4-FFF2-40B4-BE49-F238E27FC236}">
                <a16:creationId xmlns="" xmlns:a16="http://schemas.microsoft.com/office/drawing/2014/main" id="{945E4E3B-8B1F-5DFC-8737-6541AB072367}"/>
              </a:ext>
            </a:extLst>
          </p:cNvPr>
          <p:cNvSpPr txBox="1">
            <a:spLocks/>
          </p:cNvSpPr>
          <p:nvPr/>
        </p:nvSpPr>
        <p:spPr>
          <a:xfrm>
            <a:off x="23348" y="3360415"/>
            <a:ext cx="2783898" cy="5760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endParaRPr lang="ru-RU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57473"/>
            <a:ext cx="1008112" cy="12279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Рисунок 10" descr="C:\Users\Преподаватель2\Desktop\Отчёт на 17 марта 2025 года\1PXG5LR4zGFbCNP0hIQtARfaB9AWc5kdqI4w6S8A-siCZ8qDS_lZ8wz8pdWUXsdxojo5Ix6OpTAQZvN5gwFrqGX-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3360415"/>
            <a:ext cx="3456384" cy="16018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Рисунок 12" descr="C:\Users\Преподаватель2\Desktop\Отчёт на 17 марта 2025 года\iGFnjrji537LTb0BKLVZp0B13SUxlPbKsZAgF0E1aiMo2bcGEugmiOUh3g2tt6Dwul3ZxuibWLH5MttCy9R9pCWG - копия.jp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385440"/>
            <a:ext cx="3600400" cy="188892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4193898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16" grpId="0"/>
      <p:bldP spid="1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User\Desktop\2023\МПК\Оформление\Логотипы\Брендбук МПК\Новый логотип\Логотип МПК новый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1394" y="190823"/>
            <a:ext cx="989474" cy="896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483517"/>
            <a:ext cx="7272808" cy="998775"/>
          </a:xfrm>
        </p:spPr>
        <p:txBody>
          <a:bodyPr>
            <a:normAutofit fontScale="90000"/>
          </a:bodyPr>
          <a:lstStyle/>
          <a:p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Масленица </a:t>
            </a:r>
            <a:r>
              <a:rPr lang="ru-RU" sz="2700" dirty="0">
                <a:latin typeface="Times New Roman" pitchFamily="18" charset="0"/>
                <a:cs typeface="Times New Roman" pitchFamily="18" charset="0"/>
              </a:rPr>
              <a:t>во дворе колледжа 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с приглашенными координаторами (450 чел.)</a:t>
            </a:r>
            <a:br>
              <a:rPr lang="ru-RU" sz="27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(Захарова А.В.)</a:t>
            </a:r>
            <a:endParaRPr lang="ru-RU" sz="27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Объект 3">
            <a:extLst>
              <a:ext uri="{FF2B5EF4-FFF2-40B4-BE49-F238E27FC236}">
                <a16:creationId xmlns="" xmlns:a16="http://schemas.microsoft.com/office/drawing/2014/main" id="{558C0041-671D-C508-BE97-EC9E0BC91D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31035" y="2244291"/>
            <a:ext cx="5430101" cy="2232248"/>
          </a:xfrm>
        </p:spPr>
        <p:txBody>
          <a:bodyPr>
            <a:normAutofit fontScale="62500" lnSpcReduction="20000"/>
          </a:bodyPr>
          <a:lstStyle/>
          <a:p>
            <a:pPr marL="0" indent="0" algn="ctr">
              <a:buNone/>
            </a:pP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https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://vk.com/wall-5875609_10252</a:t>
            </a:r>
          </a:p>
          <a:p>
            <a:pPr marL="0" indent="0" algn="ctr">
              <a:buNone/>
            </a:pPr>
            <a:endParaRPr lang="ru-RU" sz="28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Охват: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3а,3б,3в МОУ «СОШ № 61» </a:t>
            </a: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- 60 чел.</a:t>
            </a:r>
          </a:p>
          <a:p>
            <a:pPr marL="0" indent="0" algn="ctr">
              <a:buNone/>
            </a:pP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МОУ «СОШ№8»- </a:t>
            </a: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90 чел (следующий день вместо МСМТ)</a:t>
            </a:r>
          </a:p>
          <a:p>
            <a:pPr marL="0" indent="0" algn="ctr">
              <a:buNone/>
            </a:pP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Объект 3">
            <a:extLst>
              <a:ext uri="{FF2B5EF4-FFF2-40B4-BE49-F238E27FC236}">
                <a16:creationId xmlns="" xmlns:a16="http://schemas.microsoft.com/office/drawing/2014/main" id="{2FACE24D-24F0-1C3C-848E-4E8A154CD78E}"/>
              </a:ext>
            </a:extLst>
          </p:cNvPr>
          <p:cNvSpPr txBox="1">
            <a:spLocks/>
          </p:cNvSpPr>
          <p:nvPr/>
        </p:nvSpPr>
        <p:spPr>
          <a:xfrm>
            <a:off x="-108520" y="1337851"/>
            <a:ext cx="3047635" cy="5760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endParaRPr lang="ru-RU" sz="2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Объект 3">
            <a:extLst>
              <a:ext uri="{FF2B5EF4-FFF2-40B4-BE49-F238E27FC236}">
                <a16:creationId xmlns="" xmlns:a16="http://schemas.microsoft.com/office/drawing/2014/main" id="{157D348C-2C3D-56CE-612F-CFBACA48C6B7}"/>
              </a:ext>
            </a:extLst>
          </p:cNvPr>
          <p:cNvSpPr txBox="1">
            <a:spLocks/>
          </p:cNvSpPr>
          <p:nvPr/>
        </p:nvSpPr>
        <p:spPr>
          <a:xfrm>
            <a:off x="6294197" y="1097408"/>
            <a:ext cx="2699792" cy="5760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endParaRPr lang="ru-RU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Объект 3">
            <a:extLst>
              <a:ext uri="{FF2B5EF4-FFF2-40B4-BE49-F238E27FC236}">
                <a16:creationId xmlns="" xmlns:a16="http://schemas.microsoft.com/office/drawing/2014/main" id="{7DE1A9B3-2A0B-9916-0E26-DF69754782C4}"/>
              </a:ext>
            </a:extLst>
          </p:cNvPr>
          <p:cNvSpPr txBox="1">
            <a:spLocks/>
          </p:cNvSpPr>
          <p:nvPr/>
        </p:nvSpPr>
        <p:spPr>
          <a:xfrm>
            <a:off x="6120275" y="3274361"/>
            <a:ext cx="3047635" cy="5760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endParaRPr lang="ru-RU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Объект 3">
            <a:extLst>
              <a:ext uri="{FF2B5EF4-FFF2-40B4-BE49-F238E27FC236}">
                <a16:creationId xmlns="" xmlns:a16="http://schemas.microsoft.com/office/drawing/2014/main" id="{945E4E3B-8B1F-5DFC-8737-6541AB072367}"/>
              </a:ext>
            </a:extLst>
          </p:cNvPr>
          <p:cNvSpPr txBox="1">
            <a:spLocks/>
          </p:cNvSpPr>
          <p:nvPr/>
        </p:nvSpPr>
        <p:spPr>
          <a:xfrm>
            <a:off x="23348" y="3360415"/>
            <a:ext cx="2783898" cy="5760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endParaRPr lang="ru-RU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57473"/>
            <a:ext cx="1008112" cy="12279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Рисунок 10" descr="C:\Users\Преподаватель2\Desktop\Отчёт на 17 марта 2025 года\gLTMKPaeEpRxOX0F4ttuNu300pkiVqOKE2mzJi0rCTefeA4_6wHcuU1txKL3In5k8FwrFtzzioPOOsV3bE0kg9Va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31" y="1245666"/>
            <a:ext cx="2780315" cy="1781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Рисунок 12" descr="C:\Users\Преподаватель2\Desktop\Отчёт на 17 марта 2025 года\nRKJObYXpfVFXLGt7Zv4WC-AgiWT9z8UmaRVkNoeUTigRDM_7gvauyETbM3g4i33S5ehRvZJZz9yFArgsTMRek-z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940787"/>
            <a:ext cx="2889658" cy="18192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9284825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16" grpId="0"/>
      <p:bldP spid="1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User\Desktop\2023\МПК\Оформление\Логотипы\Брендбук МПК\Новый логотип\Логотип МПК новый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1394" y="190823"/>
            <a:ext cx="989474" cy="896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483517"/>
            <a:ext cx="6984776" cy="998775"/>
          </a:xfrm>
        </p:spPr>
        <p:txBody>
          <a:bodyPr>
            <a:normAutofit fontScale="90000"/>
          </a:bodyPr>
          <a:lstStyle/>
          <a:p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2700" dirty="0">
                <a:latin typeface="Times New Roman" pitchFamily="18" charset="0"/>
                <a:cs typeface="Times New Roman" pitchFamily="18" charset="0"/>
              </a:rPr>
              <a:t>Встреча с 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помощником прокурора </a:t>
            </a:r>
            <a:r>
              <a:rPr lang="ru-RU" sz="2700" dirty="0">
                <a:latin typeface="Times New Roman" pitchFamily="18" charset="0"/>
                <a:cs typeface="Times New Roman" pitchFamily="18" charset="0"/>
              </a:rPr>
              <a:t>Правобережного района 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Екатериной Николаевной </a:t>
            </a:r>
            <a:r>
              <a:rPr lang="ru-RU" sz="2700" dirty="0" err="1" smtClean="0">
                <a:latin typeface="Times New Roman" pitchFamily="18" charset="0"/>
                <a:cs typeface="Times New Roman" pitchFamily="18" charset="0"/>
              </a:rPr>
              <a:t>Дорожкиной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700" dirty="0" err="1" smtClean="0">
                <a:latin typeface="Times New Roman" pitchFamily="18" charset="0"/>
                <a:cs typeface="Times New Roman" pitchFamily="18" charset="0"/>
              </a:rPr>
              <a:t>Антикоррупция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7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dirty="0">
                <a:latin typeface="Times New Roman" pitchFamily="18" charset="0"/>
                <a:cs typeface="Times New Roman" pitchFamily="18" charset="0"/>
              </a:rPr>
            </a:br>
            <a:endParaRPr lang="ru-RU" sz="27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Объект 3">
            <a:extLst>
              <a:ext uri="{FF2B5EF4-FFF2-40B4-BE49-F238E27FC236}">
                <a16:creationId xmlns="" xmlns:a16="http://schemas.microsoft.com/office/drawing/2014/main" id="{558C0041-671D-C508-BE97-EC9E0BC91D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95936" y="1673472"/>
            <a:ext cx="4998053" cy="789896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https://vk.com/wall-5875609_10250</a:t>
            </a:r>
          </a:p>
          <a:p>
            <a:pPr marL="0" indent="0" algn="ctr">
              <a:buNone/>
            </a:pP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Охват: 150 чел</a:t>
            </a:r>
            <a:endParaRPr lang="ru-RU"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Объект 3">
            <a:extLst>
              <a:ext uri="{FF2B5EF4-FFF2-40B4-BE49-F238E27FC236}">
                <a16:creationId xmlns="" xmlns:a16="http://schemas.microsoft.com/office/drawing/2014/main" id="{2FACE24D-24F0-1C3C-848E-4E8A154CD78E}"/>
              </a:ext>
            </a:extLst>
          </p:cNvPr>
          <p:cNvSpPr txBox="1">
            <a:spLocks/>
          </p:cNvSpPr>
          <p:nvPr/>
        </p:nvSpPr>
        <p:spPr>
          <a:xfrm>
            <a:off x="-108520" y="1194261"/>
            <a:ext cx="3047635" cy="5760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endParaRPr lang="ru-RU" sz="2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Объект 3">
            <a:extLst>
              <a:ext uri="{FF2B5EF4-FFF2-40B4-BE49-F238E27FC236}">
                <a16:creationId xmlns="" xmlns:a16="http://schemas.microsoft.com/office/drawing/2014/main" id="{157D348C-2C3D-56CE-612F-CFBACA48C6B7}"/>
              </a:ext>
            </a:extLst>
          </p:cNvPr>
          <p:cNvSpPr txBox="1">
            <a:spLocks/>
          </p:cNvSpPr>
          <p:nvPr/>
        </p:nvSpPr>
        <p:spPr>
          <a:xfrm>
            <a:off x="6294197" y="1097408"/>
            <a:ext cx="2699792" cy="5760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endParaRPr lang="ru-RU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Объект 3">
            <a:extLst>
              <a:ext uri="{FF2B5EF4-FFF2-40B4-BE49-F238E27FC236}">
                <a16:creationId xmlns="" xmlns:a16="http://schemas.microsoft.com/office/drawing/2014/main" id="{7DE1A9B3-2A0B-9916-0E26-DF69754782C4}"/>
              </a:ext>
            </a:extLst>
          </p:cNvPr>
          <p:cNvSpPr txBox="1">
            <a:spLocks/>
          </p:cNvSpPr>
          <p:nvPr/>
        </p:nvSpPr>
        <p:spPr>
          <a:xfrm>
            <a:off x="6120275" y="3274361"/>
            <a:ext cx="3047635" cy="5760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endParaRPr lang="ru-RU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Объект 3">
            <a:extLst>
              <a:ext uri="{FF2B5EF4-FFF2-40B4-BE49-F238E27FC236}">
                <a16:creationId xmlns="" xmlns:a16="http://schemas.microsoft.com/office/drawing/2014/main" id="{945E4E3B-8B1F-5DFC-8737-6541AB072367}"/>
              </a:ext>
            </a:extLst>
          </p:cNvPr>
          <p:cNvSpPr txBox="1">
            <a:spLocks/>
          </p:cNvSpPr>
          <p:nvPr/>
        </p:nvSpPr>
        <p:spPr>
          <a:xfrm>
            <a:off x="23348" y="3360415"/>
            <a:ext cx="2783898" cy="5760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endParaRPr lang="ru-RU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57473"/>
            <a:ext cx="1008112" cy="12279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Рисунок 10" descr="C:\Users\Преподаватель2\Desktop\Отчёт на 17 марта 2025 года\7gIRuAmpBnjcC87q47vEXLlccr7m71GxFA0xLhjJNk-a7GneduyhHl4jllflJUWP2cf9S-mBZbU4Hm5UkgdKUE_b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2874112"/>
            <a:ext cx="2819400" cy="1952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Рисунок 12" descr="C:\Users\Преподаватель2\Desktop\Отчёт на 17 марта 2025 года\Xnq1CQPO2wn47K1WMZlHaBY5pmTMdAgyjGh0xX_dcoR7W9zOaFknrM2IJHXhz_wXu-uVl8bD4eQvvrIm5iKMo7o3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451" y="1770325"/>
            <a:ext cx="3638550" cy="19621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0917802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16" grpId="0"/>
      <p:bldP spid="1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User\Desktop\2023\МПК\Оформление\Логотипы\Брендбук МПК\Новый логотип\Логотип МПК новый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1394" y="190823"/>
            <a:ext cx="989474" cy="896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483517"/>
            <a:ext cx="6984776" cy="998775"/>
          </a:xfrm>
        </p:spPr>
        <p:txBody>
          <a:bodyPr>
            <a:normAutofit fontScale="90000"/>
          </a:bodyPr>
          <a:lstStyle/>
          <a:p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Встреча с Н.Р.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Халитовой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директором научно-технического музея ПАО ММК</a:t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Муниципальная акция: "Город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в лицах"</a:t>
            </a:r>
            <a:br>
              <a:rPr lang="ru-RU" sz="2800" dirty="0">
                <a:latin typeface="Times New Roman" pitchFamily="18" charset="0"/>
                <a:cs typeface="Times New Roman" pitchFamily="18" charset="0"/>
              </a:rPr>
            </a:br>
            <a:endParaRPr lang="ru-RU" sz="3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Объект 3">
            <a:extLst>
              <a:ext uri="{FF2B5EF4-FFF2-40B4-BE49-F238E27FC236}">
                <a16:creationId xmlns="" xmlns:a16="http://schemas.microsoft.com/office/drawing/2014/main" id="{558C0041-671D-C508-BE97-EC9E0BC91D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95936" y="2283716"/>
            <a:ext cx="4998053" cy="1076700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https://vk.com/wall-5875609_10249</a:t>
            </a:r>
          </a:p>
          <a:p>
            <a:pPr marL="0" indent="0" algn="ctr">
              <a:buNone/>
            </a:pPr>
            <a:r>
              <a:rPr lang="ru-RU" sz="33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Охват: 75 чел</a:t>
            </a:r>
            <a:endParaRPr lang="ru-RU" sz="33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Объект 3">
            <a:extLst>
              <a:ext uri="{FF2B5EF4-FFF2-40B4-BE49-F238E27FC236}">
                <a16:creationId xmlns="" xmlns:a16="http://schemas.microsoft.com/office/drawing/2014/main" id="{2FACE24D-24F0-1C3C-848E-4E8A154CD78E}"/>
              </a:ext>
            </a:extLst>
          </p:cNvPr>
          <p:cNvSpPr txBox="1">
            <a:spLocks/>
          </p:cNvSpPr>
          <p:nvPr/>
        </p:nvSpPr>
        <p:spPr>
          <a:xfrm>
            <a:off x="-108520" y="1194261"/>
            <a:ext cx="3047635" cy="5760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endParaRPr lang="ru-RU" sz="2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Объект 3">
            <a:extLst>
              <a:ext uri="{FF2B5EF4-FFF2-40B4-BE49-F238E27FC236}">
                <a16:creationId xmlns="" xmlns:a16="http://schemas.microsoft.com/office/drawing/2014/main" id="{157D348C-2C3D-56CE-612F-CFBACA48C6B7}"/>
              </a:ext>
            </a:extLst>
          </p:cNvPr>
          <p:cNvSpPr txBox="1">
            <a:spLocks/>
          </p:cNvSpPr>
          <p:nvPr/>
        </p:nvSpPr>
        <p:spPr>
          <a:xfrm>
            <a:off x="6294197" y="1097408"/>
            <a:ext cx="2699792" cy="5760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endParaRPr lang="ru-RU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Объект 3">
            <a:extLst>
              <a:ext uri="{FF2B5EF4-FFF2-40B4-BE49-F238E27FC236}">
                <a16:creationId xmlns="" xmlns:a16="http://schemas.microsoft.com/office/drawing/2014/main" id="{7DE1A9B3-2A0B-9916-0E26-DF69754782C4}"/>
              </a:ext>
            </a:extLst>
          </p:cNvPr>
          <p:cNvSpPr txBox="1">
            <a:spLocks/>
          </p:cNvSpPr>
          <p:nvPr/>
        </p:nvSpPr>
        <p:spPr>
          <a:xfrm>
            <a:off x="6120275" y="3274361"/>
            <a:ext cx="3047635" cy="5760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endParaRPr lang="ru-RU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Объект 3">
            <a:extLst>
              <a:ext uri="{FF2B5EF4-FFF2-40B4-BE49-F238E27FC236}">
                <a16:creationId xmlns="" xmlns:a16="http://schemas.microsoft.com/office/drawing/2014/main" id="{945E4E3B-8B1F-5DFC-8737-6541AB072367}"/>
              </a:ext>
            </a:extLst>
          </p:cNvPr>
          <p:cNvSpPr txBox="1">
            <a:spLocks/>
          </p:cNvSpPr>
          <p:nvPr/>
        </p:nvSpPr>
        <p:spPr>
          <a:xfrm>
            <a:off x="23348" y="3360415"/>
            <a:ext cx="2783898" cy="5760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endParaRPr lang="ru-RU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57473"/>
            <a:ext cx="1008112" cy="12279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Рисунок 10" descr="C:\Users\Преподаватель2\Desktop\Отчёт на 17 марта 2025 года\xhRr30wX-ZU4qt55LPQDioB0VJrRQZahdXBaDfI60bXiJr47bXb4scF-BzYGcHA6PlUbgR0a_mHJmDoL1LEJfeP0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48" y="1569666"/>
            <a:ext cx="3366234" cy="20714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Рисунок 12" descr="C:\Users\Преподаватель2\Desktop\Отчёт на 17 марта 2025 года\th-K8_nYHe5x14duyDWRaBuQ6c8Pv7rrsDy0U8utwaSNvMLHSnLCmHpWwbFvuyMP0KicyV5Sd7V36NuDl0TFR-br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9107" y="3075806"/>
            <a:ext cx="3816424" cy="19979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Рисунок 14" descr="C:\Users\Преподаватель2\Desktop\Отчёт на 17 марта 2025 года\S6KWryq3tCp1F90Y9lMJ4fZbkFDbJsXMGF1GCv4u9V4Q3qvdtPPa03jgB8jaaEcnhnsl-yT3IpTfyb2yLkVmRicq.jp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2724858"/>
            <a:ext cx="2880320" cy="183260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9208912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16" grpId="0"/>
      <p:bldP spid="1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User\Desktop\2023\МПК\Оформление\Логотипы\Брендбук МПК\Новый логотип\Логотип МПК новый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1394" y="190823"/>
            <a:ext cx="989474" cy="896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411510"/>
            <a:ext cx="7920880" cy="1983358"/>
          </a:xfrm>
        </p:spPr>
        <p:txBody>
          <a:bodyPr>
            <a:normAutofit fontScale="90000"/>
          </a:bodyPr>
          <a:lstStyle/>
          <a:p>
            <a:pPr algn="l"/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smtClean="0"/>
              <a:t>          </a:t>
            </a:r>
            <a:r>
              <a:rPr lang="ru-RU" sz="31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О чём хочется сказать за месяц ?</a:t>
            </a:r>
            <a:br>
              <a:rPr lang="ru-RU" sz="31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Презентация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книги </a:t>
            </a:r>
            <a:r>
              <a:rPr lang="ru-RU" sz="1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П.В.Крашенинникова</a:t>
            </a:r>
            <a:r>
              <a:rPr lang="ru-RU" sz="1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«На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пути к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сверхдержаве»;</a:t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Встреча с </a:t>
            </a:r>
            <a:r>
              <a:rPr lang="ru-RU" sz="1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инспекторами- </a:t>
            </a:r>
            <a:r>
              <a:rPr lang="ru-RU" sz="1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кинологами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;</a:t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- Встреча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в библиотеке Мира со старейшими </a:t>
            </a:r>
            <a:r>
              <a:rPr lang="ru-RU" sz="1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журналистами " Магнитогорского </a:t>
            </a:r>
            <a:r>
              <a:rPr lang="ru-RU" sz="1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рабочего»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(Цикл встреч к 95-летию издания).</a:t>
            </a:r>
            <a:r>
              <a:rPr lang="ru-RU" sz="1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dirty="0"/>
              <a:t/>
            </a:r>
            <a:br>
              <a:rPr lang="ru-RU" sz="1800" dirty="0"/>
            </a:br>
            <a:r>
              <a:rPr lang="ru-RU" sz="2800" dirty="0"/>
              <a:t/>
            </a:r>
            <a:br>
              <a:rPr lang="ru-RU" sz="2800" dirty="0"/>
            </a:br>
            <a:endParaRPr lang="ru-RU" sz="3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Объект 3">
            <a:extLst>
              <a:ext uri="{FF2B5EF4-FFF2-40B4-BE49-F238E27FC236}">
                <a16:creationId xmlns="" xmlns:a16="http://schemas.microsoft.com/office/drawing/2014/main" id="{558C0041-671D-C508-BE97-EC9E0BC91D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95936" y="2931790"/>
            <a:ext cx="4998053" cy="1584176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https://vk.com/wall-5875609_10227</a:t>
            </a:r>
          </a:p>
          <a:p>
            <a:pPr marL="0" indent="0" algn="ctr">
              <a:buNone/>
            </a:pP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Охват:</a:t>
            </a:r>
            <a:r>
              <a:rPr lang="ru-RU" sz="19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65 чел</a:t>
            </a:r>
          </a:p>
          <a:p>
            <a:pPr marL="0" indent="0" algn="ctr">
              <a:buNone/>
            </a:pPr>
            <a:r>
              <a:rPr lang="ru-RU" sz="1900" dirty="0">
                <a:latin typeface="Times New Roman" pitchFamily="18" charset="0"/>
                <a:cs typeface="Times New Roman" pitchFamily="18" charset="0"/>
                <a:hlinkClick r:id="rId4"/>
              </a:rPr>
              <a:t>https://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  <a:hlinkClick r:id="rId4"/>
              </a:rPr>
              <a:t>vk.com/wall-5875609_10225</a:t>
            </a:r>
            <a:endParaRPr lang="ru-RU" sz="19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Охват: </a:t>
            </a:r>
            <a:r>
              <a:rPr lang="ru-RU" sz="19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130 чел.</a:t>
            </a:r>
          </a:p>
          <a:p>
            <a:pPr marL="0" indent="0" algn="ctr">
              <a:buNone/>
            </a:pPr>
            <a:r>
              <a:rPr lang="ru-RU" sz="1900" dirty="0">
                <a:latin typeface="Times New Roman" pitchFamily="18" charset="0"/>
                <a:cs typeface="Times New Roman" pitchFamily="18" charset="0"/>
                <a:hlinkClick r:id="rId5"/>
              </a:rPr>
              <a:t>https://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  <a:hlinkClick r:id="rId5"/>
              </a:rPr>
              <a:t>vk.com/wall-5875609_10167</a:t>
            </a:r>
            <a:endParaRPr lang="ru-RU" sz="19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Охват: </a:t>
            </a:r>
            <a:r>
              <a:rPr lang="ru-RU" sz="19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50 чел.</a:t>
            </a:r>
            <a:endParaRPr lang="ru-RU" sz="19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endParaRPr lang="ru-RU" sz="2400" dirty="0" smtClean="0">
              <a:solidFill>
                <a:srgbClr val="FF0000"/>
              </a:solidFill>
            </a:endParaRPr>
          </a:p>
          <a:p>
            <a:pPr marL="0" indent="0" algn="ctr">
              <a:buNone/>
            </a:pPr>
            <a:endParaRPr lang="ru-RU" sz="2400" dirty="0" smtClean="0"/>
          </a:p>
          <a:p>
            <a:pPr marL="0" indent="0" algn="ctr">
              <a:buNone/>
            </a:pPr>
            <a:endParaRPr lang="ru-RU" sz="2400" dirty="0"/>
          </a:p>
          <a:p>
            <a:pPr marL="0" indent="0" algn="ctr">
              <a:buNone/>
            </a:pPr>
            <a:endParaRPr lang="ru-RU"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Объект 3">
            <a:extLst>
              <a:ext uri="{FF2B5EF4-FFF2-40B4-BE49-F238E27FC236}">
                <a16:creationId xmlns="" xmlns:a16="http://schemas.microsoft.com/office/drawing/2014/main" id="{2FACE24D-24F0-1C3C-848E-4E8A154CD78E}"/>
              </a:ext>
            </a:extLst>
          </p:cNvPr>
          <p:cNvSpPr txBox="1">
            <a:spLocks/>
          </p:cNvSpPr>
          <p:nvPr/>
        </p:nvSpPr>
        <p:spPr>
          <a:xfrm>
            <a:off x="-108520" y="1194261"/>
            <a:ext cx="3047635" cy="5760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endParaRPr lang="ru-RU" sz="2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Объект 3">
            <a:extLst>
              <a:ext uri="{FF2B5EF4-FFF2-40B4-BE49-F238E27FC236}">
                <a16:creationId xmlns="" xmlns:a16="http://schemas.microsoft.com/office/drawing/2014/main" id="{157D348C-2C3D-56CE-612F-CFBACA48C6B7}"/>
              </a:ext>
            </a:extLst>
          </p:cNvPr>
          <p:cNvSpPr txBox="1">
            <a:spLocks/>
          </p:cNvSpPr>
          <p:nvPr/>
        </p:nvSpPr>
        <p:spPr>
          <a:xfrm>
            <a:off x="6294197" y="1097408"/>
            <a:ext cx="2699792" cy="5760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endParaRPr lang="ru-RU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Объект 3">
            <a:extLst>
              <a:ext uri="{FF2B5EF4-FFF2-40B4-BE49-F238E27FC236}">
                <a16:creationId xmlns="" xmlns:a16="http://schemas.microsoft.com/office/drawing/2014/main" id="{7DE1A9B3-2A0B-9916-0E26-DF69754782C4}"/>
              </a:ext>
            </a:extLst>
          </p:cNvPr>
          <p:cNvSpPr txBox="1">
            <a:spLocks/>
          </p:cNvSpPr>
          <p:nvPr/>
        </p:nvSpPr>
        <p:spPr>
          <a:xfrm>
            <a:off x="6120275" y="3274361"/>
            <a:ext cx="3047635" cy="5760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endParaRPr lang="ru-RU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Объект 3">
            <a:extLst>
              <a:ext uri="{FF2B5EF4-FFF2-40B4-BE49-F238E27FC236}">
                <a16:creationId xmlns="" xmlns:a16="http://schemas.microsoft.com/office/drawing/2014/main" id="{945E4E3B-8B1F-5DFC-8737-6541AB072367}"/>
              </a:ext>
            </a:extLst>
          </p:cNvPr>
          <p:cNvSpPr txBox="1">
            <a:spLocks/>
          </p:cNvSpPr>
          <p:nvPr/>
        </p:nvSpPr>
        <p:spPr>
          <a:xfrm>
            <a:off x="23348" y="3360415"/>
            <a:ext cx="2783898" cy="5760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endParaRPr lang="ru-RU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0729"/>
            <a:ext cx="899592" cy="12279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Рисунок 10" descr="C:\Users\Преподаватель2\Desktop\Отчёт на 17 марта 2025 года\kU-exBUsZBjtR5ueMv1Oh3pDi_q4n6xli1IgZncuaQXLcodvtvh0ebk_faUmPVJZdQprjh450Lhn9YGOODHUbNhT.jp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175" y="1890768"/>
            <a:ext cx="1387102" cy="27671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Рисунок 12" descr="C:\Users\Преподаватель2\Desktop\Отчёт на 17 марта 2025 года\A2VfXJnRXwvS9BJO23f1JQ8BYv03yArBMPU0ikICtHePFaxbRR6lxfZ97GM5XNXmrfbE2LG30EnJ6e0Z0yMqYSFF.jpg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1349" y="2139702"/>
            <a:ext cx="3357695" cy="21708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Рисунок 14" descr="C:\Users\Преподаватель2\Desktop\Отчёт на 17 марта 2025 года\ФОТО\o8GjydpT08ljK0Koukoxx6rb6SmrnL7RmaVEbU0pzKLvMKd4Ofmh_u2NjHk22wXecSzffnU9H1eCfgYoK560tJS-.jpg"/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8262" y="3225110"/>
            <a:ext cx="1042606" cy="188746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01720644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16" grpId="0"/>
      <p:bldP spid="1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User\Desktop\2023\МПК\Оформление\Логотипы\Брендбук МПК\Новый логотип\Логотип МПК новый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1394" y="190823"/>
            <a:ext cx="989474" cy="896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339503"/>
            <a:ext cx="6984776" cy="757905"/>
          </a:xfrm>
        </p:spPr>
        <p:txBody>
          <a:bodyPr>
            <a:normAutofit fontScale="90000"/>
          </a:bodyPr>
          <a:lstStyle/>
          <a:p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Мероприятия, включённые в План празднования </a:t>
            </a:r>
            <a:r>
              <a:rPr lang="ru-RU" sz="27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80-летия Великой Победы</a:t>
            </a:r>
            <a:endParaRPr lang="ru-RU" sz="27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Объект 3">
            <a:extLst>
              <a:ext uri="{FF2B5EF4-FFF2-40B4-BE49-F238E27FC236}">
                <a16:creationId xmlns="" xmlns:a16="http://schemas.microsoft.com/office/drawing/2014/main" id="{558C0041-671D-C508-BE97-EC9E0BC91D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91880" y="1923678"/>
            <a:ext cx="5502109" cy="1436738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ru-RU" sz="2600" dirty="0">
                <a:latin typeface="Times New Roman" pitchFamily="18" charset="0"/>
                <a:cs typeface="Times New Roman" pitchFamily="18" charset="0"/>
                <a:hlinkClick r:id="rId4"/>
              </a:rPr>
              <a:t>https://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  <a:hlinkClick r:id="rId4"/>
              </a:rPr>
              <a:t>vk.com/wall-5875609_10172</a:t>
            </a:r>
            <a:endParaRPr lang="ru-RU" sz="26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Видеоролик ко Дню воинской Славы России</a:t>
            </a:r>
          </a:p>
          <a:p>
            <a:pPr marL="0" indent="0" algn="ctr">
              <a:buNone/>
            </a:pPr>
            <a:r>
              <a:rPr lang="ru-RU" sz="23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Охват: 15 чел </a:t>
            </a:r>
          </a:p>
          <a:p>
            <a:pPr marL="0" indent="0" algn="ctr">
              <a:buNone/>
            </a:pP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                                 (просмотров на 16.03.25 – </a:t>
            </a:r>
            <a:r>
              <a:rPr lang="ru-RU" sz="23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110 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чел.)</a:t>
            </a:r>
            <a:endParaRPr lang="ru-RU" sz="23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Объект 3">
            <a:extLst>
              <a:ext uri="{FF2B5EF4-FFF2-40B4-BE49-F238E27FC236}">
                <a16:creationId xmlns="" xmlns:a16="http://schemas.microsoft.com/office/drawing/2014/main" id="{2FACE24D-24F0-1C3C-848E-4E8A154CD78E}"/>
              </a:ext>
            </a:extLst>
          </p:cNvPr>
          <p:cNvSpPr txBox="1">
            <a:spLocks/>
          </p:cNvSpPr>
          <p:nvPr/>
        </p:nvSpPr>
        <p:spPr>
          <a:xfrm>
            <a:off x="-108520" y="1194261"/>
            <a:ext cx="3047635" cy="5760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endParaRPr lang="ru-RU" sz="2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Объект 3">
            <a:extLst>
              <a:ext uri="{FF2B5EF4-FFF2-40B4-BE49-F238E27FC236}">
                <a16:creationId xmlns="" xmlns:a16="http://schemas.microsoft.com/office/drawing/2014/main" id="{157D348C-2C3D-56CE-612F-CFBACA48C6B7}"/>
              </a:ext>
            </a:extLst>
          </p:cNvPr>
          <p:cNvSpPr txBox="1">
            <a:spLocks/>
          </p:cNvSpPr>
          <p:nvPr/>
        </p:nvSpPr>
        <p:spPr>
          <a:xfrm>
            <a:off x="6294197" y="1097408"/>
            <a:ext cx="2699792" cy="5760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endParaRPr lang="ru-RU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Объект 3">
            <a:extLst>
              <a:ext uri="{FF2B5EF4-FFF2-40B4-BE49-F238E27FC236}">
                <a16:creationId xmlns="" xmlns:a16="http://schemas.microsoft.com/office/drawing/2014/main" id="{7DE1A9B3-2A0B-9916-0E26-DF69754782C4}"/>
              </a:ext>
            </a:extLst>
          </p:cNvPr>
          <p:cNvSpPr txBox="1">
            <a:spLocks/>
          </p:cNvSpPr>
          <p:nvPr/>
        </p:nvSpPr>
        <p:spPr>
          <a:xfrm>
            <a:off x="6120275" y="3274361"/>
            <a:ext cx="3047635" cy="5760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endParaRPr lang="ru-RU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Объект 3">
            <a:extLst>
              <a:ext uri="{FF2B5EF4-FFF2-40B4-BE49-F238E27FC236}">
                <a16:creationId xmlns="" xmlns:a16="http://schemas.microsoft.com/office/drawing/2014/main" id="{945E4E3B-8B1F-5DFC-8737-6541AB072367}"/>
              </a:ext>
            </a:extLst>
          </p:cNvPr>
          <p:cNvSpPr txBox="1">
            <a:spLocks/>
          </p:cNvSpPr>
          <p:nvPr/>
        </p:nvSpPr>
        <p:spPr>
          <a:xfrm>
            <a:off x="23348" y="3360415"/>
            <a:ext cx="2783898" cy="5760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endParaRPr lang="ru-RU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57473"/>
            <a:ext cx="1008112" cy="12279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Рисунок 12" descr="C:\Users\Преподаватель2\Desktop\Отчёт на 17 марта 2025 года\l9Z6CU4Bhnu3Hiv8bIPavWkyKCah9uFbFcPVyoOWMWf3BYgMWSkL0WdfNp453G3DvznjeZk1Z3zOlCuMraOcEQcY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2313" y="3210010"/>
            <a:ext cx="3802474" cy="187220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Рисунок 14" descr="C:\Users\Преподаватель2\Desktop\Отчёт на 17 марта 2025 года\mHTozR3ox5ZnVHENEQrUcn6x1sHp_tkhwuwsoLGbARR4UY8NkL2DsOKr55rDN1aZnIEWoTu20oKq5nw5Q-f9LUuQ.jp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48" y="1295443"/>
            <a:ext cx="3305175" cy="2266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Рисунок 16" descr="C:\Users\Преподаватель2\Desktop\Отчёт на 17 марта 2025 года\4s0pkXgUq5Vlz8RdC408lEuIvXcoridnsnMIMuWix8Rdo5DG0klqcn4NyPzl6LdLD-GUW9l8dD_1t7aSKJ8bsMA8.jpg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7378" y="2859782"/>
            <a:ext cx="2736304" cy="194421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92028585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16" grpId="0"/>
      <p:bldP spid="1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User\Desktop\2023\МПК\Оформление\Логотипы\Брендбук МПК\Новый логотип\Логотип МПК новый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1394" y="190823"/>
            <a:ext cx="989474" cy="896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15297" y="411510"/>
            <a:ext cx="6613086" cy="4608512"/>
          </a:xfrm>
        </p:spPr>
        <p:txBody>
          <a:bodyPr>
            <a:normAutofit fontScale="90000"/>
          </a:bodyPr>
          <a:lstStyle/>
          <a:p>
            <a:pPr algn="l"/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Важные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дела </a:t>
            </a:r>
            <a:r>
              <a:rPr lang="ru-RU" sz="22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штаба советников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первичного отделения в </a:t>
            </a:r>
            <a:r>
              <a:rPr lang="ru-RU" sz="2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марте 2025 года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:</a:t>
            </a:r>
            <a:br>
              <a:rPr lang="ru-RU" sz="2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-гражданско-патриотические линейки </a:t>
            </a:r>
            <a:r>
              <a:rPr lang="ru-RU" sz="1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– 8 активностей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(М.В. Егоров)</a:t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День памяти воинов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интернационалистов </a:t>
            </a:r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>( Р.А. </a:t>
            </a:r>
            <a:r>
              <a:rPr lang="ru-RU" sz="1800" i="1" dirty="0" err="1" smtClean="0">
                <a:latin typeface="Times New Roman" pitchFamily="18" charset="0"/>
                <a:cs typeface="Times New Roman" pitchFamily="18" charset="0"/>
              </a:rPr>
              <a:t>Юнусбаева</a:t>
            </a:r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>, М.В. Егоров)</a:t>
            </a:r>
            <a:br>
              <a:rPr lang="ru-RU" sz="1800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"Магнитогорское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времечко» </a:t>
            </a:r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>(Е.В. Похилюк, написание поста)</a:t>
            </a:r>
            <a:br>
              <a:rPr lang="ru-RU" sz="1800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Онлайн-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квартирник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Первых </a:t>
            </a:r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>( М.В. Егоров, С.И. Ефименко)</a:t>
            </a:r>
            <a:r>
              <a:rPr lang="ru-RU" sz="1800" i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i="1" dirty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Конкурс первичных отделений Движения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Первых </a:t>
            </a:r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>(Штаб советников)</a:t>
            </a:r>
            <a:r>
              <a:rPr lang="ru-RU" sz="1800" i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i="1" dirty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Международный день родного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языка </a:t>
            </a:r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>(Ю.Е. </a:t>
            </a:r>
            <a:r>
              <a:rPr lang="ru-RU" sz="1800" i="1" dirty="0" err="1" smtClean="0">
                <a:latin typeface="Times New Roman" pitchFamily="18" charset="0"/>
                <a:cs typeface="Times New Roman" pitchFamily="18" charset="0"/>
              </a:rPr>
              <a:t>Арзамасова</a:t>
            </a:r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>)</a:t>
            </a:r>
            <a:br>
              <a:rPr lang="ru-RU" sz="1800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-Встреча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с подполковником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Смиликом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sz="1800" dirty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В рамках занятий " Россия - мои горизонты". Профи- школа</a:t>
            </a:r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>.( Р.А. </a:t>
            </a:r>
            <a:r>
              <a:rPr lang="ru-RU" sz="1800" i="1" dirty="0" err="1" smtClean="0">
                <a:latin typeface="Times New Roman" pitchFamily="18" charset="0"/>
                <a:cs typeface="Times New Roman" pitchFamily="18" charset="0"/>
              </a:rPr>
              <a:t>Юнусбаева</a:t>
            </a:r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>, Ю.Е. </a:t>
            </a:r>
            <a:r>
              <a:rPr lang="ru-RU" sz="1800" i="1" dirty="0" err="1" smtClean="0">
                <a:latin typeface="Times New Roman" pitchFamily="18" charset="0"/>
                <a:cs typeface="Times New Roman" pitchFamily="18" charset="0"/>
              </a:rPr>
              <a:t>Арзамасова</a:t>
            </a:r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1800" i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i="1" dirty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День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книгодарения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>( Ю.Е. </a:t>
            </a:r>
            <a:r>
              <a:rPr lang="ru-RU" sz="1800" i="1" dirty="0" err="1" smtClean="0">
                <a:latin typeface="Times New Roman" pitchFamily="18" charset="0"/>
                <a:cs typeface="Times New Roman" pitchFamily="18" charset="0"/>
              </a:rPr>
              <a:t>Арзамасова</a:t>
            </a:r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>)</a:t>
            </a:r>
            <a:br>
              <a:rPr lang="ru-RU" sz="1800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Встреча Совета Первых и Совета обучающихся с Захаровой А.В</a:t>
            </a:r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>.( Штаб советников)</a:t>
            </a:r>
            <a:r>
              <a:rPr lang="ru-RU" sz="1800" i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i="1" dirty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"В ритме пуантов" Международный день балета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>( М.В. Егоров, Ю.Е. </a:t>
            </a:r>
            <a:r>
              <a:rPr lang="ru-RU" sz="1800" i="1" dirty="0" err="1" smtClean="0">
                <a:latin typeface="Times New Roman" pitchFamily="18" charset="0"/>
                <a:cs typeface="Times New Roman" pitchFamily="18" charset="0"/>
              </a:rPr>
              <a:t>Арзамасова</a:t>
            </a:r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1800" i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i="1" dirty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/>
              <a:t/>
            </a:r>
            <a:br>
              <a:rPr lang="ru-RU" sz="2000" dirty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/>
              <a:t/>
            </a:r>
            <a:br>
              <a:rPr lang="ru-RU" sz="2400" dirty="0"/>
            </a:br>
            <a:r>
              <a:rPr lang="ru-RU" sz="2800" dirty="0"/>
              <a:t/>
            </a:r>
            <a:br>
              <a:rPr lang="ru-RU" sz="2800" dirty="0"/>
            </a:br>
            <a:endParaRPr lang="ru-RU" sz="27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Объект 3">
            <a:extLst>
              <a:ext uri="{FF2B5EF4-FFF2-40B4-BE49-F238E27FC236}">
                <a16:creationId xmlns="" xmlns:a16="http://schemas.microsoft.com/office/drawing/2014/main" id="{2FACE24D-24F0-1C3C-848E-4E8A154CD78E}"/>
              </a:ext>
            </a:extLst>
          </p:cNvPr>
          <p:cNvSpPr txBox="1">
            <a:spLocks/>
          </p:cNvSpPr>
          <p:nvPr/>
        </p:nvSpPr>
        <p:spPr>
          <a:xfrm>
            <a:off x="-108520" y="1194261"/>
            <a:ext cx="3047635" cy="5760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endParaRPr lang="ru-RU" sz="2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Объект 3">
            <a:extLst>
              <a:ext uri="{FF2B5EF4-FFF2-40B4-BE49-F238E27FC236}">
                <a16:creationId xmlns="" xmlns:a16="http://schemas.microsoft.com/office/drawing/2014/main" id="{157D348C-2C3D-56CE-612F-CFBACA48C6B7}"/>
              </a:ext>
            </a:extLst>
          </p:cNvPr>
          <p:cNvSpPr txBox="1">
            <a:spLocks/>
          </p:cNvSpPr>
          <p:nvPr/>
        </p:nvSpPr>
        <p:spPr>
          <a:xfrm>
            <a:off x="6294197" y="1097408"/>
            <a:ext cx="2699792" cy="5760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endParaRPr lang="ru-RU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Объект 3">
            <a:extLst>
              <a:ext uri="{FF2B5EF4-FFF2-40B4-BE49-F238E27FC236}">
                <a16:creationId xmlns="" xmlns:a16="http://schemas.microsoft.com/office/drawing/2014/main" id="{7DE1A9B3-2A0B-9916-0E26-DF69754782C4}"/>
              </a:ext>
            </a:extLst>
          </p:cNvPr>
          <p:cNvSpPr txBox="1">
            <a:spLocks/>
          </p:cNvSpPr>
          <p:nvPr/>
        </p:nvSpPr>
        <p:spPr>
          <a:xfrm>
            <a:off x="6120275" y="3274361"/>
            <a:ext cx="3047635" cy="5760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endParaRPr lang="ru-RU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Объект 3">
            <a:extLst>
              <a:ext uri="{FF2B5EF4-FFF2-40B4-BE49-F238E27FC236}">
                <a16:creationId xmlns="" xmlns:a16="http://schemas.microsoft.com/office/drawing/2014/main" id="{945E4E3B-8B1F-5DFC-8737-6541AB072367}"/>
              </a:ext>
            </a:extLst>
          </p:cNvPr>
          <p:cNvSpPr txBox="1">
            <a:spLocks/>
          </p:cNvSpPr>
          <p:nvPr/>
        </p:nvSpPr>
        <p:spPr>
          <a:xfrm>
            <a:off x="23348" y="3360415"/>
            <a:ext cx="2783898" cy="5760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endParaRPr lang="ru-RU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5271"/>
            <a:ext cx="1008112" cy="12279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24854675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16" grpId="0"/>
      <p:bldP spid="1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User\Desktop\2023\МПК\Оформление\Логотипы\Брендбук МПК\Новый логотип\Логотип МПК новый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1394" y="190823"/>
            <a:ext cx="989474" cy="896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157473"/>
            <a:ext cx="6984776" cy="613983"/>
          </a:xfrm>
        </p:spPr>
        <p:txBody>
          <a:bodyPr>
            <a:normAutofit fontScale="90000"/>
          </a:bodyPr>
          <a:lstStyle/>
          <a:p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Посты по значимым мероприятиям </a:t>
            </a:r>
            <a:br>
              <a:rPr lang="ru-RU" sz="2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на официальном сайте и ВК</a:t>
            </a:r>
            <a:endParaRPr lang="ru-RU" sz="22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Объект 3">
            <a:extLst>
              <a:ext uri="{FF2B5EF4-FFF2-40B4-BE49-F238E27FC236}">
                <a16:creationId xmlns="" xmlns:a16="http://schemas.microsoft.com/office/drawing/2014/main" id="{558C0041-671D-C508-BE97-EC9E0BC91D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1385440"/>
            <a:ext cx="8526445" cy="3274542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https://vk.com/wall-5875609_10209</a:t>
            </a:r>
          </a:p>
          <a:p>
            <a:pPr marL="0" indent="0" algn="r">
              <a:buNone/>
            </a:pP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Поддержка воинов</a:t>
            </a: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, проходящих 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лечение после СВО в Челябинске</a:t>
            </a:r>
          </a:p>
          <a:p>
            <a:pPr marL="0" indent="0">
              <a:buNone/>
            </a:pP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https://vk.com/wall-5875609_10297</a:t>
            </a:r>
          </a:p>
          <a:p>
            <a:pPr marL="0" indent="0" algn="r">
              <a:buNone/>
            </a:pP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Расширение площадок практики, гражданско-патриотическое воспитание</a:t>
            </a:r>
          </a:p>
          <a:p>
            <a:pPr marL="0" indent="0">
              <a:buNone/>
            </a:pP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https://vk.com/wall-5875609_10248</a:t>
            </a:r>
          </a:p>
          <a:p>
            <a:pPr marL="0" indent="0" algn="r">
              <a:buNone/>
            </a:pP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Вопросы психологической безопасности</a:t>
            </a:r>
          </a:p>
          <a:p>
            <a:pPr marL="0" indent="0">
              <a:buNone/>
            </a:pP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https://vk.com/wall-5875609_10245</a:t>
            </a:r>
          </a:p>
          <a:p>
            <a:pPr marL="0" indent="0" algn="r">
              <a:buNone/>
            </a:pP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Конкурс первичных отделений</a:t>
            </a:r>
          </a:p>
          <a:p>
            <a:pPr marL="0" indent="0">
              <a:buNone/>
            </a:pP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https://vk.com/wall-5875609_10229</a:t>
            </a:r>
          </a:p>
          <a:p>
            <a:pPr marL="0" indent="0" algn="r">
              <a:buNone/>
            </a:pP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Ролик " Студенты говорят на родном языке</a:t>
            </a: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"</a:t>
            </a:r>
            <a:endParaRPr lang="ru-RU" sz="15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https://vk.com/wall-5875609_10212</a:t>
            </a:r>
          </a:p>
          <a:p>
            <a:pPr marL="0" indent="0" algn="r">
              <a:buNone/>
            </a:pP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День </a:t>
            </a:r>
            <a:r>
              <a:rPr lang="ru-RU" sz="1500" dirty="0" err="1">
                <a:latin typeface="Times New Roman" pitchFamily="18" charset="0"/>
                <a:cs typeface="Times New Roman" pitchFamily="18" charset="0"/>
              </a:rPr>
              <a:t>книгодарения</a:t>
            </a:r>
            <a:endParaRPr lang="ru-RU" sz="15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https://vk.com/magpedcol</a:t>
            </a:r>
          </a:p>
          <a:p>
            <a:pPr marL="0" indent="0" algn="r">
              <a:buNone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Встреча Совета Первых и Совета обучающихся с Захаровой А.В.</a:t>
            </a:r>
            <a:br>
              <a:rPr lang="ru-RU" sz="1400" dirty="0">
                <a:latin typeface="Times New Roman" pitchFamily="18" charset="0"/>
                <a:cs typeface="Times New Roman" pitchFamily="18" charset="0"/>
              </a:rPr>
            </a:br>
            <a:endParaRPr lang="ru-RU" sz="15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https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://vk.com/wall-5875609_10186</a:t>
            </a:r>
          </a:p>
          <a:p>
            <a:pPr marL="0" indent="0" algn="ctr">
              <a:buNone/>
            </a:pP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Объект 3">
            <a:extLst>
              <a:ext uri="{FF2B5EF4-FFF2-40B4-BE49-F238E27FC236}">
                <a16:creationId xmlns="" xmlns:a16="http://schemas.microsoft.com/office/drawing/2014/main" id="{2FACE24D-24F0-1C3C-848E-4E8A154CD78E}"/>
              </a:ext>
            </a:extLst>
          </p:cNvPr>
          <p:cNvSpPr txBox="1">
            <a:spLocks/>
          </p:cNvSpPr>
          <p:nvPr/>
        </p:nvSpPr>
        <p:spPr>
          <a:xfrm>
            <a:off x="-108520" y="1194261"/>
            <a:ext cx="3047635" cy="5760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endParaRPr lang="ru-RU" sz="2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Объект 3">
            <a:extLst>
              <a:ext uri="{FF2B5EF4-FFF2-40B4-BE49-F238E27FC236}">
                <a16:creationId xmlns="" xmlns:a16="http://schemas.microsoft.com/office/drawing/2014/main" id="{157D348C-2C3D-56CE-612F-CFBACA48C6B7}"/>
              </a:ext>
            </a:extLst>
          </p:cNvPr>
          <p:cNvSpPr txBox="1">
            <a:spLocks/>
          </p:cNvSpPr>
          <p:nvPr/>
        </p:nvSpPr>
        <p:spPr>
          <a:xfrm>
            <a:off x="6294197" y="1097408"/>
            <a:ext cx="2699792" cy="5760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endParaRPr lang="ru-RU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Объект 3">
            <a:extLst>
              <a:ext uri="{FF2B5EF4-FFF2-40B4-BE49-F238E27FC236}">
                <a16:creationId xmlns="" xmlns:a16="http://schemas.microsoft.com/office/drawing/2014/main" id="{7DE1A9B3-2A0B-9916-0E26-DF69754782C4}"/>
              </a:ext>
            </a:extLst>
          </p:cNvPr>
          <p:cNvSpPr txBox="1">
            <a:spLocks/>
          </p:cNvSpPr>
          <p:nvPr/>
        </p:nvSpPr>
        <p:spPr>
          <a:xfrm>
            <a:off x="6120275" y="3274361"/>
            <a:ext cx="3047635" cy="5760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endParaRPr lang="ru-RU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Объект 3">
            <a:extLst>
              <a:ext uri="{FF2B5EF4-FFF2-40B4-BE49-F238E27FC236}">
                <a16:creationId xmlns="" xmlns:a16="http://schemas.microsoft.com/office/drawing/2014/main" id="{945E4E3B-8B1F-5DFC-8737-6541AB072367}"/>
              </a:ext>
            </a:extLst>
          </p:cNvPr>
          <p:cNvSpPr txBox="1">
            <a:spLocks/>
          </p:cNvSpPr>
          <p:nvPr/>
        </p:nvSpPr>
        <p:spPr>
          <a:xfrm>
            <a:off x="23348" y="3360415"/>
            <a:ext cx="2783898" cy="5760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endParaRPr lang="ru-RU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823" y="25271"/>
            <a:ext cx="1008112" cy="12279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Рисунок 10" descr="C:\Users\Преподаватель2\Desktop\Отчёт на 17 марта 2025 года\VaRvHTpB3RYfndVjTarZbG5-7LLulG2iUeha_rXsQlzsekE8rRtQ10E7WsJkyW0Siuh-pZD6VgedqmT7UZeyb_-U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2269802"/>
            <a:ext cx="2597292" cy="224616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98551065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16" grpId="0"/>
      <p:bldP spid="1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User\Desktop\2023\МПК\Оформление\Логотипы\Брендбук МПК\Новый логотип\Логотип МПК новый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1394" y="190823"/>
            <a:ext cx="989474" cy="896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339503"/>
            <a:ext cx="6984776" cy="757905"/>
          </a:xfrm>
        </p:spPr>
        <p:txBody>
          <a:bodyPr>
            <a:norm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Фотоальбом «Навигаторов детства»</a:t>
            </a:r>
            <a:endParaRPr lang="ru-RU" sz="20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Объект 3">
            <a:extLst>
              <a:ext uri="{FF2B5EF4-FFF2-40B4-BE49-F238E27FC236}">
                <a16:creationId xmlns="" xmlns:a16="http://schemas.microsoft.com/office/drawing/2014/main" id="{2FACE24D-24F0-1C3C-848E-4E8A154CD78E}"/>
              </a:ext>
            </a:extLst>
          </p:cNvPr>
          <p:cNvSpPr txBox="1">
            <a:spLocks/>
          </p:cNvSpPr>
          <p:nvPr/>
        </p:nvSpPr>
        <p:spPr>
          <a:xfrm>
            <a:off x="-108520" y="1194261"/>
            <a:ext cx="3047635" cy="5760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endParaRPr lang="ru-RU" sz="2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Объект 3">
            <a:extLst>
              <a:ext uri="{FF2B5EF4-FFF2-40B4-BE49-F238E27FC236}">
                <a16:creationId xmlns="" xmlns:a16="http://schemas.microsoft.com/office/drawing/2014/main" id="{157D348C-2C3D-56CE-612F-CFBACA48C6B7}"/>
              </a:ext>
            </a:extLst>
          </p:cNvPr>
          <p:cNvSpPr txBox="1">
            <a:spLocks/>
          </p:cNvSpPr>
          <p:nvPr/>
        </p:nvSpPr>
        <p:spPr>
          <a:xfrm>
            <a:off x="6294197" y="1097408"/>
            <a:ext cx="2699792" cy="5760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endParaRPr lang="ru-RU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Объект 3">
            <a:extLst>
              <a:ext uri="{FF2B5EF4-FFF2-40B4-BE49-F238E27FC236}">
                <a16:creationId xmlns="" xmlns:a16="http://schemas.microsoft.com/office/drawing/2014/main" id="{7DE1A9B3-2A0B-9916-0E26-DF69754782C4}"/>
              </a:ext>
            </a:extLst>
          </p:cNvPr>
          <p:cNvSpPr txBox="1">
            <a:spLocks/>
          </p:cNvSpPr>
          <p:nvPr/>
        </p:nvSpPr>
        <p:spPr>
          <a:xfrm>
            <a:off x="6120275" y="3274361"/>
            <a:ext cx="3047635" cy="5760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endParaRPr lang="ru-RU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Объект 3">
            <a:extLst>
              <a:ext uri="{FF2B5EF4-FFF2-40B4-BE49-F238E27FC236}">
                <a16:creationId xmlns="" xmlns:a16="http://schemas.microsoft.com/office/drawing/2014/main" id="{945E4E3B-8B1F-5DFC-8737-6541AB072367}"/>
              </a:ext>
            </a:extLst>
          </p:cNvPr>
          <p:cNvSpPr txBox="1">
            <a:spLocks/>
          </p:cNvSpPr>
          <p:nvPr/>
        </p:nvSpPr>
        <p:spPr>
          <a:xfrm>
            <a:off x="23348" y="3360415"/>
            <a:ext cx="2783898" cy="5760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endParaRPr lang="ru-RU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57473"/>
            <a:ext cx="1008112" cy="12279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Рисунок 10" descr="C:\Users\Преподаватель2\Desktop\Отчёт на 17 марта 2025 года\XAtig2SdVICEc_ulopyCvbyCs7wtZ1DDl6PExnccBubHUj1zBCG07IU-uUVTqeOBneFtoSxyQfqdMzt0lxWScE-4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48" y="1117252"/>
            <a:ext cx="3816424" cy="230425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Рисунок 12" descr="C:\Users\Преподаватель2\Desktop\Отчёт на 17 марта 2025 года\rw6KqkUk2W79aKfs6ifnoBRygDKA7yA1wNUKdUAEJxt_xjNc5PrVvM0Bi5Ds2Ms_Lge373EPd61bXxTRK3SFa4KB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9122" y="871449"/>
            <a:ext cx="4000500" cy="271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Рисунок 14" descr="C:\Users\Преподаватель2\Desktop\Отчёт на 17 марта 2025 года\vd2gLJxbhYQ4JlizlzpCdLKGpcOEcukJUhfGRH4qL4rIVLZPPgrqvWng7xHtI-TeIdqfwnrV8ka7jK15_mTOT8Ro.jp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4875" y="2690464"/>
            <a:ext cx="3705225" cy="23199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Рисунок 16" descr="C:\Users\Преподаватель2\Desktop\Отчёт на 17 марта 2025 года\7CAPLoY1T9LADBOwgPlRLDM3nkOriPVthQEWNUOTyx28hDhFXeVrgDX41wA6jJqc83I39J10yVqA_eOZzLe-BVcC.jpg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2139702"/>
            <a:ext cx="1898182" cy="300379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34127234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16" grpId="0"/>
      <p:bldP spid="1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User\Desktop\2023\МПК\Оформление\Логотипы\Брендбук МПК\Новый логотип\Логотип МПК новый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1394" y="190823"/>
            <a:ext cx="989474" cy="896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190823"/>
            <a:ext cx="6984776" cy="580727"/>
          </a:xfrm>
        </p:spPr>
        <p:txBody>
          <a:bodyPr>
            <a:normAutofit fontScale="90000"/>
          </a:bodyPr>
          <a:lstStyle/>
          <a:p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Специалитет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советников в марте</a:t>
            </a: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ru-RU" sz="31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Объект 3">
            <a:extLst>
              <a:ext uri="{FF2B5EF4-FFF2-40B4-BE49-F238E27FC236}">
                <a16:creationId xmlns="" xmlns:a16="http://schemas.microsoft.com/office/drawing/2014/main" id="{558C0041-671D-C508-BE97-EC9E0BC91D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987574"/>
            <a:ext cx="8526445" cy="3816424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ru-RU" sz="24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Арзамасова</a:t>
            </a:r>
            <a:r>
              <a:rPr lang="ru-RU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Ю.Е.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регистрация на «Зарницу»,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видеоролики (</a:t>
            </a:r>
            <a:r>
              <a:rPr lang="ru-RU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); тексты постов (</a:t>
            </a:r>
            <a:r>
              <a:rPr lang="ru-RU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), регистрация и организация участия в «Книжных историях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Первых ( </a:t>
            </a:r>
            <a:r>
              <a:rPr lang="ru-RU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15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); </a:t>
            </a:r>
            <a:r>
              <a:rPr lang="ru-RU" sz="24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написание Гранта «РОСМОЛОДЁЖЬ»-1 сезон.</a:t>
            </a:r>
          </a:p>
          <a:p>
            <a:pPr marL="0" indent="0">
              <a:buNone/>
            </a:pPr>
            <a:endParaRPr lang="ru-RU" sz="2400" dirty="0" smtClean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sz="2400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Юнусбаева</a:t>
            </a:r>
            <a:r>
              <a:rPr lang="ru-RU" sz="24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Р.А.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регистрация на «Зарницу»,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докладные по мероприятиям вне колледжа, отправка в командировки, работа с волонтёрами, организация регистрации на чемпионат и дни открытых дверей, родительское собрание, рассадка в зрительном зале; организация дежурства, контроль посещений занятий, цифровые отчёты перед РОСДЕТЦЕНТРОМ</a:t>
            </a:r>
          </a:p>
          <a:p>
            <a:pPr marL="0" indent="0">
              <a:buNone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sz="24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Егоров М.В.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– музыкальное сопровождение всех мероприятий, сопровождение на Чемпионат в г. Челябинск, написание сценариев линеек, </a:t>
            </a:r>
            <a:r>
              <a:rPr lang="ru-RU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квартирника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; открытия чемпионата</a:t>
            </a:r>
          </a:p>
          <a:p>
            <a:pPr marL="0" indent="0">
              <a:buNone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sz="2400" dirty="0" smtClean="0">
                <a:solidFill>
                  <a:srgbClr val="3041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Похилюк Е.В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. – написание постов ВК (</a:t>
            </a:r>
            <a:r>
              <a:rPr lang="ru-RU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), составление и грамматическая проверка писем поддержки конкурсов и грантов (</a:t>
            </a:r>
            <a:r>
              <a:rPr lang="ru-RU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16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), письмо по </a:t>
            </a:r>
            <a:r>
              <a:rPr lang="ru-RU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квизу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( Даниленко Н.И. -</a:t>
            </a:r>
            <a:r>
              <a:rPr lang="ru-RU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), заявки в закупки (</a:t>
            </a:r>
            <a:r>
              <a:rPr lang="ru-RU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), сценарий закрытия «Юниоры»,  работа с музеем, встреча и сопровождение  гостей  на мероприятие до места, помощь в рассадке; регистрация и организация участия в «Книжных историях Первых( ТМ, ИБ-21, 23, сборная - </a:t>
            </a:r>
            <a:r>
              <a:rPr lang="ru-RU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20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ru-RU" sz="24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написание </a:t>
            </a:r>
            <a:r>
              <a:rPr lang="ru-RU" sz="24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Гранта «РОСМОЛОДЁЖЬ</a:t>
            </a:r>
            <a:r>
              <a:rPr lang="ru-RU" sz="24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»- 1 сезон.</a:t>
            </a:r>
            <a:endParaRPr lang="ru-RU" sz="24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Объект 3">
            <a:extLst>
              <a:ext uri="{FF2B5EF4-FFF2-40B4-BE49-F238E27FC236}">
                <a16:creationId xmlns="" xmlns:a16="http://schemas.microsoft.com/office/drawing/2014/main" id="{2FACE24D-24F0-1C3C-848E-4E8A154CD78E}"/>
              </a:ext>
            </a:extLst>
          </p:cNvPr>
          <p:cNvSpPr txBox="1">
            <a:spLocks/>
          </p:cNvSpPr>
          <p:nvPr/>
        </p:nvSpPr>
        <p:spPr>
          <a:xfrm>
            <a:off x="220823" y="1194261"/>
            <a:ext cx="3047635" cy="5760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endParaRPr lang="ru-RU" sz="2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Объект 3">
            <a:extLst>
              <a:ext uri="{FF2B5EF4-FFF2-40B4-BE49-F238E27FC236}">
                <a16:creationId xmlns="" xmlns:a16="http://schemas.microsoft.com/office/drawing/2014/main" id="{157D348C-2C3D-56CE-612F-CFBACA48C6B7}"/>
              </a:ext>
            </a:extLst>
          </p:cNvPr>
          <p:cNvSpPr txBox="1">
            <a:spLocks/>
          </p:cNvSpPr>
          <p:nvPr/>
        </p:nvSpPr>
        <p:spPr>
          <a:xfrm>
            <a:off x="6294197" y="1097408"/>
            <a:ext cx="2699792" cy="5760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endParaRPr lang="ru-RU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Объект 3">
            <a:extLst>
              <a:ext uri="{FF2B5EF4-FFF2-40B4-BE49-F238E27FC236}">
                <a16:creationId xmlns="" xmlns:a16="http://schemas.microsoft.com/office/drawing/2014/main" id="{7DE1A9B3-2A0B-9916-0E26-DF69754782C4}"/>
              </a:ext>
            </a:extLst>
          </p:cNvPr>
          <p:cNvSpPr txBox="1">
            <a:spLocks/>
          </p:cNvSpPr>
          <p:nvPr/>
        </p:nvSpPr>
        <p:spPr>
          <a:xfrm>
            <a:off x="6120275" y="3274361"/>
            <a:ext cx="3047635" cy="5760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endParaRPr lang="ru-RU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Объект 3">
            <a:extLst>
              <a:ext uri="{FF2B5EF4-FFF2-40B4-BE49-F238E27FC236}">
                <a16:creationId xmlns="" xmlns:a16="http://schemas.microsoft.com/office/drawing/2014/main" id="{945E4E3B-8B1F-5DFC-8737-6541AB072367}"/>
              </a:ext>
            </a:extLst>
          </p:cNvPr>
          <p:cNvSpPr txBox="1">
            <a:spLocks/>
          </p:cNvSpPr>
          <p:nvPr/>
        </p:nvSpPr>
        <p:spPr>
          <a:xfrm>
            <a:off x="23348" y="3360415"/>
            <a:ext cx="2783898" cy="5760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endParaRPr lang="ru-RU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8046"/>
            <a:ext cx="539551" cy="10624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34226731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16" grpId="0"/>
      <p:bldP spid="1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User\Desktop\2023\МПК\Оформление\Логотипы\Брендбук МПК\Новый логотип\Логотип МПК новый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263883"/>
            <a:ext cx="648072" cy="651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123479"/>
            <a:ext cx="720080" cy="79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22184327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610</TotalTime>
  <Words>502</Words>
  <Application>Microsoft Office PowerPoint</Application>
  <PresentationFormat>Экран (16:9)</PresentationFormat>
  <Paragraphs>108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Тема Office</vt:lpstr>
      <vt:lpstr>Отчет советника директора  по воспитанию  и взаимодействию с ДОО  за март 2025 года</vt:lpstr>
      <vt:lpstr>Главное: Вдохновляй и действуй!</vt:lpstr>
      <vt:lpstr>Направления работы в марте 2025 года</vt:lpstr>
      <vt:lpstr>Региональный фестиваль  «Мой друг с юга Урала» Мотивирующее мероприятие по подготовке. </vt:lpstr>
      <vt:lpstr>  День создания Уральского добровольного танкового корпуса 11 марта </vt:lpstr>
      <vt:lpstr>Всемирный день чтения в библиотеке Мира. 5 марта. </vt:lpstr>
      <vt:lpstr> Всемирный день гражданской обороны. 3 марта </vt:lpstr>
      <vt:lpstr> Акция «Масленица и Орлята России»   2-3 марта. </vt:lpstr>
      <vt:lpstr> Масленица во дворе колледжа с приглашенными координаторами (450 чел.) (Захарова А.В.)</vt:lpstr>
      <vt:lpstr> Встреча с помощником прокурора Правобережного района Екатериной Николаевной Дорожкиной. Антикоррупция. </vt:lpstr>
      <vt:lpstr> Встреча с Н.Р. Халитовой, директором научно-технического музея ПАО ММК Муниципальная акция: "Город в лицах" </vt:lpstr>
      <vt:lpstr>           О чём хочется сказать за месяц ? -Презентация книги П.В.Крашенинникова «На пути к сверхдержаве»; - Встреча с инспекторами- кинологами; - Встреча в библиотеке Мира со старейшими журналистами " Магнитогорского рабочего»(Цикл встреч к 95-летию издания).   </vt:lpstr>
      <vt:lpstr> Мероприятия, включённые в План празднования 80-летия Великой Победы</vt:lpstr>
      <vt:lpstr>   Важные дела штаба советников и  первичного отделения в марте 2025 года:  -гражданско-патриотические линейки – 8 активностей (М.В. Егоров) -День памяти воинов интернационалистов ( Р.А. Юнусбаева, М.В. Егоров) -"Магнитогорское времечко» (Е.В. Похилюк, написание поста) -Онлайн- квартирник Первых ( М.В. Егоров, С.И. Ефименко) -Конкурс первичных отделений Движения Первых (Штаб советников) -Международный день родного языка (Ю.Е. Арзамасова) -Встреча с подполковником Смиликом. В рамках занятий " Россия - мои горизонты". Профи- школа.( Р.А. Юнусбаева, Ю.Е. Арзамасова) -День книгодарения. ( Ю.Е. Арзамасова) -Встреча Совета Первых и Совета обучающихся с Захаровой А.В.( Штаб советников) -"В ритме пуантов" Международный день балета. ( М.В. Егоров, Ю.Е. Арзамасова)      </vt:lpstr>
      <vt:lpstr> Посты по значимым мероприятиям  на официальном сайте и ВК</vt:lpstr>
      <vt:lpstr>Фотоальбом «Навигаторов детства»</vt:lpstr>
      <vt:lpstr> Специалитет советников в марте: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Светлана</dc:creator>
  <cp:lastModifiedBy>Преподаватель2</cp:lastModifiedBy>
  <cp:revision>130</cp:revision>
  <dcterms:created xsi:type="dcterms:W3CDTF">2023-08-17T09:17:35Z</dcterms:created>
  <dcterms:modified xsi:type="dcterms:W3CDTF">2025-03-16T23:28:08Z</dcterms:modified>
</cp:coreProperties>
</file>