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9" r:id="rId2"/>
    <p:sldId id="256" r:id="rId3"/>
    <p:sldId id="279" r:id="rId4"/>
    <p:sldId id="263" r:id="rId5"/>
    <p:sldId id="275" r:id="rId6"/>
    <p:sldId id="280" r:id="rId7"/>
    <p:sldId id="264" r:id="rId8"/>
    <p:sldId id="265" r:id="rId9"/>
    <p:sldId id="266" r:id="rId10"/>
    <p:sldId id="267" r:id="rId11"/>
    <p:sldId id="276" r:id="rId12"/>
    <p:sldId id="278" r:id="rId13"/>
    <p:sldId id="260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4191"/>
    <a:srgbClr val="E31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-876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592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01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8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22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200153"/>
            <a:ext cx="54102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1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571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1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08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90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37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37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241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05980"/>
            <a:ext cx="27432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05980"/>
            <a:ext cx="80772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492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3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2F442-D8BC-459C-81FC-21C1667EAF37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08FAB-44BA-4879-8BAD-75736192DD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3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400" TargetMode="External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hyperlink" Target="https://vk.com/wall-5875609_10272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5.png"/><Relationship Id="rId7" Type="http://schemas.openxmlformats.org/officeDocument/2006/relationships/image" Target="../media/image2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12151"/>
            <a:ext cx="1584176" cy="146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324544" y="2211710"/>
            <a:ext cx="5100694" cy="1640448"/>
          </a:xfrm>
        </p:spPr>
        <p:txBody>
          <a:bodyPr>
            <a:no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Отчет советника директора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воспитанию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взаимодействию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 ДОО </a:t>
            </a:r>
            <a:b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апрель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2025 года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4558" y="4587974"/>
            <a:ext cx="5734631" cy="72008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Похилюк Елена Валентиновна, </a:t>
            </a:r>
            <a:r>
              <a:rPr lang="ru-RU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советник директора по воспитанию и взаимодействию с ДОО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9483"/>
            <a:ext cx="1372489" cy="1890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9315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233222"/>
            <a:ext cx="1063901" cy="96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9501"/>
            <a:ext cx="6984776" cy="72372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Главное в апреле 2025: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съезд Движения Первых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713" y="2283715"/>
            <a:ext cx="4013784" cy="1652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C:\Users\21E8D~1\AppData\Local\Temp\Rar$DIa1072.33313\vcT_vWOcZFyVhN3x7sejIYng65H_YiitPw-VqrZIo9Mv_CNkJNymydGmQktZsvaO7et8nGSGNXBVJ_fXnBdPgKrZ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" y="1426957"/>
            <a:ext cx="4983925" cy="3497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48064" y="2248585"/>
            <a:ext cx="3944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https://vk.com/wall-5875609_10368</a:t>
            </a:r>
          </a:p>
          <a:p>
            <a:r>
              <a:rPr lang="ru-RU" dirty="0"/>
              <a:t>https://vk.com/wall-5875609_10351</a:t>
            </a:r>
          </a:p>
        </p:txBody>
      </p:sp>
    </p:spTree>
    <p:extLst>
      <p:ext uri="{BB962C8B-B14F-4D97-AF65-F5344CB8AC3E}">
        <p14:creationId xmlns:p14="http://schemas.microsoft.com/office/powerpoint/2010/main" val="227366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233222"/>
            <a:ext cx="1063901" cy="96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9501"/>
            <a:ext cx="6984776" cy="723727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Главное в апреле 2025: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региональные чтения Международного общественного движения «Родительская забота»</a:t>
            </a:r>
            <a:b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«Женщина – держательница МИРА»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9713" y="2283715"/>
            <a:ext cx="4013784" cy="1652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 descr="C:\Users\21E8D~1\AppData\Local\Temp\Rar$DIa1548.37670\20250418_1211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65076" y="2232232"/>
            <a:ext cx="376074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21E8D~1\AppData\Local\Temp\Rar$DIa1548.24036\20250418_15433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246" y="1385440"/>
            <a:ext cx="5637773" cy="3339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14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9586"/>
            <a:ext cx="965605" cy="86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rmAutofit/>
          </a:bodyPr>
          <a:lstStyle/>
          <a:p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Направления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работы в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апреле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: багетная рамка 7">
            <a:extLst>
              <a:ext uri="{FF2B5EF4-FFF2-40B4-BE49-F238E27FC236}">
                <a16:creationId xmlns:a16="http://schemas.microsoft.com/office/drawing/2014/main" xmlns="" id="{1E18BFE1-4D44-BE7C-4D5A-CDB3296D8707}"/>
              </a:ext>
            </a:extLst>
          </p:cNvPr>
          <p:cNvSpPr/>
          <p:nvPr/>
        </p:nvSpPr>
        <p:spPr>
          <a:xfrm>
            <a:off x="3090011" y="2069404"/>
            <a:ext cx="2891970" cy="1004689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5861" y="2283716"/>
            <a:ext cx="3047635" cy="57606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Первичное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отделение Движения Первых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: багетная рамка 10">
            <a:extLst>
              <a:ext uri="{FF2B5EF4-FFF2-40B4-BE49-F238E27FC236}">
                <a16:creationId xmlns:a16="http://schemas.microsoft.com/office/drawing/2014/main" xmlns="" id="{44CD91A8-C9D7-442E-D7C7-8CF2478CAAE6}"/>
              </a:ext>
            </a:extLst>
          </p:cNvPr>
          <p:cNvSpPr/>
          <p:nvPr/>
        </p:nvSpPr>
        <p:spPr>
          <a:xfrm>
            <a:off x="107504" y="1025176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Дни единых действий (</a:t>
            </a:r>
            <a:r>
              <a:rPr lang="ru-RU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ДЕДы</a:t>
            </a:r>
            <a:r>
              <a:rPr lang="ru-RU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3" name="Прямоугольник: багетная рамка 12">
            <a:extLst>
              <a:ext uri="{FF2B5EF4-FFF2-40B4-BE49-F238E27FC236}">
                <a16:creationId xmlns:a16="http://schemas.microsoft.com/office/drawing/2014/main" xmlns="" id="{36EABC41-AC3E-C697-F0C7-537391410E49}"/>
              </a:ext>
            </a:extLst>
          </p:cNvPr>
          <p:cNvSpPr/>
          <p:nvPr/>
        </p:nvSpPr>
        <p:spPr>
          <a:xfrm>
            <a:off x="6252598" y="1025176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Акции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15" name="Прямоугольник: багетная рамка 14">
            <a:extLst>
              <a:ext uri="{FF2B5EF4-FFF2-40B4-BE49-F238E27FC236}">
                <a16:creationId xmlns:a16="http://schemas.microsoft.com/office/drawing/2014/main" xmlns="" id="{7F807522-E0B5-B02F-5DEA-7D2E560C71D8}"/>
              </a:ext>
            </a:extLst>
          </p:cNvPr>
          <p:cNvSpPr/>
          <p:nvPr/>
        </p:nvSpPr>
        <p:spPr>
          <a:xfrm>
            <a:off x="6253133" y="3219822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Конкурсы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17" name="Прямоугольник: багетная рамка 16">
            <a:extLst>
              <a:ext uri="{FF2B5EF4-FFF2-40B4-BE49-F238E27FC236}">
                <a16:creationId xmlns:a16="http://schemas.microsoft.com/office/drawing/2014/main" xmlns="" id="{D0DD95F3-A493-0B01-B0F2-D040825CA3E3}"/>
              </a:ext>
            </a:extLst>
          </p:cNvPr>
          <p:cNvSpPr/>
          <p:nvPr/>
        </p:nvSpPr>
        <p:spPr>
          <a:xfrm>
            <a:off x="101541" y="3274361"/>
            <a:ext cx="2783898" cy="857251"/>
          </a:xfrm>
          <a:prstGeom prst="beve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Мероприятия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Движения Первых</a:t>
            </a:r>
          </a:p>
        </p:txBody>
      </p:sp>
      <p:sp>
        <p:nvSpPr>
          <p:cNvPr id="20" name="Стрелка: вправо с вырезом 19">
            <a:extLst>
              <a:ext uri="{FF2B5EF4-FFF2-40B4-BE49-F238E27FC236}">
                <a16:creationId xmlns:a16="http://schemas.microsoft.com/office/drawing/2014/main" xmlns="" id="{B1FECEE7-3193-17C0-747C-95FE348E53FC}"/>
              </a:ext>
            </a:extLst>
          </p:cNvPr>
          <p:cNvSpPr/>
          <p:nvPr/>
        </p:nvSpPr>
        <p:spPr>
          <a:xfrm rot="13518873">
            <a:off x="2523044" y="1827910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с вырезом 20">
            <a:extLst>
              <a:ext uri="{FF2B5EF4-FFF2-40B4-BE49-F238E27FC236}">
                <a16:creationId xmlns:a16="http://schemas.microsoft.com/office/drawing/2014/main" xmlns="" id="{0A3D3C8D-D654-8F04-42EA-577C10A2B361}"/>
              </a:ext>
            </a:extLst>
          </p:cNvPr>
          <p:cNvSpPr/>
          <p:nvPr/>
        </p:nvSpPr>
        <p:spPr>
          <a:xfrm rot="19127152">
            <a:off x="5680641" y="1844602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с вырезом 21">
            <a:extLst>
              <a:ext uri="{FF2B5EF4-FFF2-40B4-BE49-F238E27FC236}">
                <a16:creationId xmlns:a16="http://schemas.microsoft.com/office/drawing/2014/main" xmlns="" id="{170D87D4-876B-9B7E-A50B-20E2D8D24E1D}"/>
              </a:ext>
            </a:extLst>
          </p:cNvPr>
          <p:cNvSpPr/>
          <p:nvPr/>
        </p:nvSpPr>
        <p:spPr>
          <a:xfrm rot="8376997">
            <a:off x="2576703" y="3007711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право с вырезом 22">
            <a:extLst>
              <a:ext uri="{FF2B5EF4-FFF2-40B4-BE49-F238E27FC236}">
                <a16:creationId xmlns:a16="http://schemas.microsoft.com/office/drawing/2014/main" xmlns="" id="{B9189397-2089-CAA3-EC40-02134DE32701}"/>
              </a:ext>
            </a:extLst>
          </p:cNvPr>
          <p:cNvSpPr/>
          <p:nvPr/>
        </p:nvSpPr>
        <p:spPr>
          <a:xfrm rot="2310009">
            <a:off x="5695600" y="3002932"/>
            <a:ext cx="843660" cy="281141"/>
          </a:xfrm>
          <a:prstGeom prst="notched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41" y="87415"/>
            <a:ext cx="686244" cy="939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9548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7473"/>
            <a:ext cx="6984776" cy="613983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Посты по значимым мероприятиям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официальном сайте и ВК</a:t>
            </a: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8935" y="1385440"/>
            <a:ext cx="6415158" cy="3274542"/>
          </a:xfrm>
        </p:spPr>
        <p:txBody>
          <a:bodyPr>
            <a:normAutofit fontScale="55000" lnSpcReduction="20000"/>
          </a:bodyPr>
          <a:lstStyle/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День космонавтики</a:t>
            </a:r>
          </a:p>
          <a:p>
            <a:pPr algn="r"/>
            <a:r>
              <a:rPr lang="ru-RU" sz="2400" dirty="0"/>
              <a:t>https://vk.com/wall-5875609_10400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Антинаркотическая безопасность</a:t>
            </a:r>
          </a:p>
          <a:p>
            <a:pPr algn="r"/>
            <a:r>
              <a:rPr lang="ru-RU" sz="2400" dirty="0"/>
              <a:t>https://vk.com/wall-5875609_10399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 место </a:t>
            </a:r>
            <a:r>
              <a:rPr lang="ru-RU" sz="2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квиз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ru-RU" sz="2400" dirty="0"/>
              <a:t>https://vk.com/wall-5875609_10391</a:t>
            </a:r>
          </a:p>
          <a:p>
            <a:r>
              <a:rPr lang="ru-RU" sz="2400" dirty="0"/>
              <a:t>Укрепляй </a:t>
            </a:r>
            <a:r>
              <a:rPr lang="ru-RU" sz="2400" dirty="0" smtClean="0"/>
              <a:t>здоровье</a:t>
            </a:r>
            <a:endParaRPr lang="ru-RU" sz="2400" dirty="0"/>
          </a:p>
          <a:p>
            <a:pPr algn="r"/>
            <a:r>
              <a:rPr lang="ru-RU" sz="2400" dirty="0"/>
              <a:t>https://vk.com/wall-5875609_10379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Мюзикл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«Дубровский»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ru-RU" sz="2400" dirty="0"/>
              <a:t>https://vk.com/wall-5875609_10376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Областное МО  и РИП</a:t>
            </a:r>
          </a:p>
          <a:p>
            <a:pPr algn="r"/>
            <a:r>
              <a:rPr lang="ru-RU" sz="2400" dirty="0"/>
              <a:t>https://vk.com/wall-5875609_10375</a:t>
            </a:r>
          </a:p>
          <a:p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Съезд Первых в Челябинске </a:t>
            </a:r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r>
              <a:rPr lang="ru-RU" sz="2400" dirty="0" smtClean="0"/>
              <a:t>https://vk.com/wall-5875609_10368</a:t>
            </a:r>
          </a:p>
          <a:p>
            <a:pPr algn="r"/>
            <a:r>
              <a:rPr lang="ru-RU" sz="2400" dirty="0" smtClean="0"/>
              <a:t>https</a:t>
            </a:r>
            <a:r>
              <a:rPr lang="ru-RU" sz="2400" dirty="0"/>
              <a:t>://vk.com/wall-5875609_10351</a:t>
            </a:r>
          </a:p>
          <a:p>
            <a:r>
              <a:rPr lang="ru-RU" sz="2400" dirty="0"/>
              <a:t>Колледж собирает </a:t>
            </a:r>
            <a:r>
              <a:rPr lang="ru-RU" sz="2400" dirty="0" smtClean="0"/>
              <a:t>друзей</a:t>
            </a:r>
          </a:p>
          <a:p>
            <a:endParaRPr lang="ru-RU" sz="2400" dirty="0"/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3" y="25271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855106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7473"/>
            <a:ext cx="6984776" cy="613983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Посты по значимым мероприятиям 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официальном сайте и ВК</a:t>
            </a:r>
            <a:endParaRPr lang="ru-RU" sz="2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385440"/>
            <a:ext cx="8526445" cy="327454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ru-RU" sz="2400" dirty="0"/>
              <a:t>https://vk.com/wall-5875609_10353</a:t>
            </a:r>
          </a:p>
          <a:p>
            <a:r>
              <a:rPr lang="ru-RU" sz="2400" dirty="0">
                <a:solidFill>
                  <a:srgbClr val="FF0000"/>
                </a:solidFill>
              </a:rPr>
              <a:t>Совет Первых на открытии </a:t>
            </a:r>
            <a:r>
              <a:rPr lang="ru-RU" sz="2400" dirty="0" smtClean="0">
                <a:solidFill>
                  <a:srgbClr val="FF0000"/>
                </a:solidFill>
              </a:rPr>
              <a:t>Всероссийского конкурса  «Большая перемена»</a:t>
            </a:r>
            <a:endParaRPr lang="ru-RU" sz="2400" dirty="0">
              <a:solidFill>
                <a:srgbClr val="FF0000"/>
              </a:solidFill>
            </a:endParaRPr>
          </a:p>
          <a:p>
            <a:pPr algn="r"/>
            <a:r>
              <a:rPr lang="ru-RU" sz="2400" dirty="0"/>
              <a:t>https://vk.com/wall-5875609_10349</a:t>
            </a:r>
          </a:p>
          <a:p>
            <a:r>
              <a:rPr lang="ru-RU" sz="2400" dirty="0" err="1"/>
              <a:t>Граж.патр.линейки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«Что </a:t>
            </a:r>
            <a:r>
              <a:rPr lang="ru-RU" sz="2400" dirty="0"/>
              <a:t>значит служить Отечеству</a:t>
            </a:r>
            <a:r>
              <a:rPr lang="ru-RU" sz="2400" dirty="0" smtClean="0"/>
              <a:t>?»</a:t>
            </a:r>
            <a:endParaRPr lang="ru-RU" sz="2400" dirty="0"/>
          </a:p>
          <a:p>
            <a:r>
              <a:rPr lang="ru-RU" sz="2400" dirty="0" smtClean="0">
                <a:solidFill>
                  <a:srgbClr val="304191"/>
                </a:solidFill>
              </a:rPr>
              <a:t>Разговоры </a:t>
            </a:r>
            <a:r>
              <a:rPr lang="ru-RU" sz="2400" dirty="0">
                <a:solidFill>
                  <a:srgbClr val="304191"/>
                </a:solidFill>
              </a:rPr>
              <a:t>о важном.</a:t>
            </a:r>
          </a:p>
          <a:p>
            <a:pPr algn="r"/>
            <a:r>
              <a:rPr lang="ru-RU" sz="2400" dirty="0"/>
              <a:t>https://vk.com/wall-5875609_10347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«Весна студенческая»</a:t>
            </a:r>
            <a:endParaRPr lang="ru-RU" sz="2400" dirty="0">
              <a:solidFill>
                <a:srgbClr val="FF0000"/>
              </a:solidFill>
            </a:endParaRPr>
          </a:p>
          <a:p>
            <a:pPr algn="r"/>
            <a:r>
              <a:rPr lang="ru-RU" sz="2400" dirty="0"/>
              <a:t>https://vk.com/wall-5875609_10337</a:t>
            </a:r>
          </a:p>
          <a:p>
            <a:r>
              <a:rPr lang="ru-RU" sz="2400" dirty="0">
                <a:solidFill>
                  <a:srgbClr val="304191"/>
                </a:solidFill>
              </a:rPr>
              <a:t>Концерт капеллы</a:t>
            </a:r>
          </a:p>
          <a:p>
            <a:pPr algn="r"/>
            <a:r>
              <a:rPr lang="ru-RU" sz="2400" dirty="0"/>
              <a:t>https://vk.com/wall-5875609_10336</a:t>
            </a:r>
          </a:p>
          <a:p>
            <a:pPr marL="0" indent="0">
              <a:buNone/>
            </a:pPr>
            <a:r>
              <a:rPr lang="ru-RU" sz="2400" dirty="0"/>
              <a:t> </a:t>
            </a:r>
          </a:p>
          <a:p>
            <a:r>
              <a:rPr lang="ru-RU" sz="2400" dirty="0"/>
              <a:t>Зарница 2:0</a:t>
            </a:r>
          </a:p>
          <a:p>
            <a:pPr algn="r"/>
            <a:r>
              <a:rPr lang="ru-RU" sz="2400" dirty="0"/>
              <a:t>https://vk.com/wall-5875609_10329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День поэзии с Первыми( ролик)</a:t>
            </a:r>
          </a:p>
          <a:p>
            <a:pPr algn="r"/>
            <a:r>
              <a:rPr lang="ru-RU" sz="2400" dirty="0"/>
              <a:t>https://vk.com/wall-5875609_10322</a:t>
            </a:r>
          </a:p>
          <a:p>
            <a:r>
              <a:rPr lang="ru-RU" sz="2400" dirty="0">
                <a:solidFill>
                  <a:srgbClr val="FF0000"/>
                </a:solidFill>
              </a:rPr>
              <a:t>Фотоотчёт</a:t>
            </a:r>
          </a:p>
          <a:p>
            <a:pPr algn="r"/>
            <a:r>
              <a:rPr lang="ru-RU" sz="2400" dirty="0"/>
              <a:t>https://vk.com/wall-5875609_10318</a:t>
            </a:r>
          </a:p>
          <a:p>
            <a:r>
              <a:rPr lang="ru-RU" sz="2400" dirty="0">
                <a:solidFill>
                  <a:srgbClr val="304191"/>
                </a:solidFill>
              </a:rPr>
              <a:t>День воссоединения Крыма с Россией</a:t>
            </a:r>
          </a:p>
          <a:p>
            <a:pPr algn="r"/>
            <a:r>
              <a:rPr lang="ru-RU" sz="2400" dirty="0"/>
              <a:t>https://vk.com/wall-5875609_10313</a:t>
            </a:r>
          </a:p>
          <a:p>
            <a:endParaRPr lang="ru-RU" sz="2400" dirty="0"/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23" y="25271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74648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771456"/>
            <a:ext cx="5976664" cy="613984"/>
          </a:xfrm>
        </p:spPr>
        <p:txBody>
          <a:bodyPr>
            <a:noAutofit/>
          </a:bodyPr>
          <a:lstStyle/>
          <a:p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ДЕД «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День авиации и космонавтики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Задача 369 «Полёт Первых» </a:t>
            </a:r>
            <a: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Егоров М.В.</a:t>
            </a:r>
            <a:br>
              <a:rPr lang="ru-RU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Интеллектуальный командный </a:t>
            </a:r>
            <a:r>
              <a:rPr lang="ru-RU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квиз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Похилюк Е.В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Классные часы – </a:t>
            </a:r>
            <a:r>
              <a:rPr lang="ru-RU" sz="2000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Арзамасова</a:t>
            </a:r>
            <a:r>
              <a:rPr lang="ru-RU" sz="20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Ю.Е.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952" y="1482293"/>
            <a:ext cx="4608512" cy="116146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sz="2400" dirty="0" smtClean="0"/>
              <a:t>3 место в </a:t>
            </a:r>
            <a:r>
              <a:rPr lang="ru-RU" sz="2400" dirty="0" err="1" smtClean="0"/>
              <a:t>квизе</a:t>
            </a:r>
            <a:r>
              <a:rPr lang="ru-RU" sz="2400" dirty="0" smtClean="0"/>
              <a:t> среди ВУЗов и </a:t>
            </a:r>
            <a:r>
              <a:rPr lang="ru-RU" sz="2400" dirty="0" err="1" smtClean="0"/>
              <a:t>ССУЗов</a:t>
            </a:r>
            <a:endParaRPr lang="ru-RU" sz="2400" dirty="0" smtClean="0"/>
          </a:p>
          <a:p>
            <a:pPr marL="0" indent="0" algn="ctr">
              <a:buNone/>
            </a:pPr>
            <a:r>
              <a:rPr lang="ru-RU" sz="2400" dirty="0">
                <a:hlinkClick r:id="rId4"/>
              </a:rPr>
              <a:t>https://</a:t>
            </a:r>
            <a:r>
              <a:rPr lang="ru-RU" sz="2400" dirty="0" smtClean="0">
                <a:hlinkClick r:id="rId4"/>
              </a:rPr>
              <a:t>vk.com/wall-5875609_10400</a:t>
            </a:r>
            <a:endParaRPr lang="ru-RU" sz="2400" dirty="0" smtClean="0"/>
          </a:p>
          <a:p>
            <a:pPr marL="0" indent="0" algn="ctr">
              <a:buNone/>
            </a:pPr>
            <a:endParaRPr lang="ru-RU" sz="1800" dirty="0" smtClean="0"/>
          </a:p>
          <a:p>
            <a:pPr marL="0" indent="0" algn="ctr">
              <a:buNone/>
            </a:pPr>
            <a:r>
              <a:rPr lang="ru-RU" sz="1800" dirty="0" smtClean="0"/>
              <a:t>https</a:t>
            </a:r>
            <a:r>
              <a:rPr lang="ru-RU" sz="1800" dirty="0"/>
              <a:t>://vk.com/wall-5875609_10391</a:t>
            </a:r>
          </a:p>
          <a:p>
            <a:pPr marL="0" indent="0" algn="ctr">
              <a:buNone/>
            </a:pPr>
            <a:endParaRPr lang="ru-RU" sz="2400" dirty="0" smtClean="0"/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</a:rPr>
              <a:t>Охват:2050 </a:t>
            </a:r>
            <a:r>
              <a:rPr lang="ru-RU" sz="2400" dirty="0" smtClean="0">
                <a:solidFill>
                  <a:srgbClr val="FF0000"/>
                </a:solidFill>
              </a:rPr>
              <a:t>чел</a:t>
            </a:r>
          </a:p>
          <a:p>
            <a:pPr marL="0" indent="0" algn="ctr">
              <a:buNone/>
            </a:pPr>
            <a:endParaRPr lang="ru-RU" sz="2400" dirty="0"/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21E8D~1\AppData\Local\Temp\Rar$DIa1072.34882\20250418_17193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30587">
            <a:off x="-544217" y="2409661"/>
            <a:ext cx="3503232" cy="167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21E8D~1\AppData\Local\Temp\Rar$DIa3216.14483\20250410_1456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075805"/>
            <a:ext cx="3635896" cy="1843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21E8D~1\AppData\Local\Temp\Rar$DIa3216.46456\20250410_16175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744" y="2715766"/>
            <a:ext cx="3384376" cy="153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21E8D~1\AppData\Local\Temp\Rar$DIa3440.14016\20250410_16241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21765">
            <a:off x="989156" y="2334001"/>
            <a:ext cx="3593356" cy="1823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6909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05979"/>
            <a:ext cx="6984776" cy="857250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ЗАРНИЦА -2025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(Егоров М.В., </a:t>
            </a:r>
            <a:r>
              <a:rPr lang="ru-RU" sz="18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Юнусбаева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Р.А.)</a:t>
            </a:r>
            <a: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4007" y="1923678"/>
            <a:ext cx="4349981" cy="12241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/>
              <a:t>https://vk.com/wall-5875609_10329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чел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21E8D~1\AppData\Local\Temp\Rar$DIa1072.11048\Jn9cnwdXtfsO6EY83lojPRZlLwTxDrzMNGG_jnMKzUAkgAGD_T0vOPXo2DSF98den7XS5heuM84gfjStQOSH_SS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45" y="1482293"/>
            <a:ext cx="4612288" cy="2742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2441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11509"/>
            <a:ext cx="6984776" cy="107078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Еженедельные гражданско-патриотические линейки – 8 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(Егоров М.В.)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1920" y="1692961"/>
            <a:ext cx="5040560" cy="864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  <a:hlinkClick r:id="rId4"/>
              </a:rPr>
              <a:t>vk.com/wall-5875609_10272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Охват: 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450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студентов</a:t>
            </a:r>
            <a:endParaRPr lang="ru-RU" sz="1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21E8D~1\AppData\Local\Temp\Rar$DIa1072.21611\LPrjXrQmTgA_6bbkXCzswxiyntVU-djPfI_eJme93TDIQ0XUaHzIcO0lkU3xjYyGF9LXR2zmEXUsYImi9bSnTCQ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182" y="2499653"/>
            <a:ext cx="4061949" cy="229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21E8D~1\AppData\Local\Temp\Rar$DIa5432.7116\x3tAomQaHSVY0lqgsyf9eDtaI9jXKmurN6f-Xf7c3eVfxqc9sSIp-pEpougIXtz2oq7ZDnOJAmI5wO3isEMo_Oy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87" y="1673472"/>
            <a:ext cx="4176464" cy="2929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035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83517"/>
            <a:ext cx="6984776" cy="998775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Всероссийский проект «Пушкинская карта»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ТОиБ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-«Дубровский»,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МАХК – «Песни военных лет. 80-летие Великой Победы.»)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5936" y="1482293"/>
            <a:ext cx="4998053" cy="116146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2800" dirty="0" smtClean="0"/>
              <a:t>https</a:t>
            </a:r>
            <a:r>
              <a:rPr lang="ru-RU" sz="2800" dirty="0"/>
              <a:t>://vk.com/wall-5875609_10376</a:t>
            </a:r>
          </a:p>
          <a:p>
            <a:pPr marL="0" indent="0" algn="ctr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https://vk.com/wall-5875609_10336</a:t>
            </a:r>
          </a:p>
          <a:p>
            <a:pPr marL="0" indent="0" algn="ctr">
              <a:buNone/>
            </a:pPr>
            <a:endParaRPr lang="ru-RU" sz="28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Охват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482 чел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747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 descr="C:\Users\21E8D~1\AppData\Local\Temp\Rar$DIa3216.16791\20250404_1525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7774"/>
            <a:ext cx="4086820" cy="213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21E8D~1\AppData\Local\Temp\Rar$DIa3216.8468\20250404_1618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55726"/>
            <a:ext cx="4320480" cy="230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3143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157474"/>
            <a:ext cx="5544616" cy="481782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Успехи наставников Движения Первых</a:t>
            </a:r>
            <a:endParaRPr lang="ru-RU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-108520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8" y="-108433"/>
            <a:ext cx="1008112" cy="1227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21E8D~1\AppData\Local\Temp\Rar$DRa5432.27872\20250418_1715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617952" y="1229915"/>
            <a:ext cx="3805096" cy="2600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1E8D~1\AppData\Local\Temp\Rar$DIa1072.34198\20250418_17152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706652" y="1523398"/>
            <a:ext cx="4243897" cy="2690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1E8D~1\AppData\Local\Temp\Rar$DIa1072.44647\20250418_1715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32458" y="1645120"/>
            <a:ext cx="4457588" cy="253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1E8D~1\AppData\Local\Temp\Rar$DIa1072.320\CzHmQ6aRfLL9TOaKScnRHPxFV54ZGcx1jfXPO9KqI_bWLaLpiae9HJ1evn_4cotvamDX47xeI9mpcSAXgfL4ILB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84" y="3274360"/>
            <a:ext cx="4201354" cy="183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1272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394" y="190823"/>
            <a:ext cx="989474" cy="89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0823"/>
            <a:ext cx="6984776" cy="580727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Специалитет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советников в марте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бъект 3">
            <a:extLst>
              <a:ext uri="{FF2B5EF4-FFF2-40B4-BE49-F238E27FC236}">
                <a16:creationId xmlns:a16="http://schemas.microsoft.com/office/drawing/2014/main" xmlns="" id="{558C0041-671D-C508-BE97-EC9E0BC91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987574"/>
            <a:ext cx="8526445" cy="381642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24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Арзамасова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Ю.Е.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–видеоролики (</a:t>
            </a:r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);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тексты постов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5)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регистрация и организация участия в </a:t>
            </a:r>
            <a:r>
              <a:rPr lang="en-US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IV</a:t>
            </a: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съезде Движения Первых</a:t>
            </a:r>
            <a:endParaRPr lang="ru-RU" sz="24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Юнусбаева</a:t>
            </a:r>
            <a:r>
              <a:rPr lang="ru-RU" sz="240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Р.А.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–докладные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мероприятиям вне колледжа, отправка в командировки, работа с волонтёрами,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дежурства, контроль посещений занятий, цифровые отчёты перед РОСДЕТЦЕНТРОМ</a:t>
            </a: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Егоров М.В.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– музыкальное сопровождение всех мероприятий,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написание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сценариев линеек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контроль над наградной кампанией (150 чел.),организация муниципального этапа военно-патриотической игры «Зарница», жюри «Театрального маскарада. Венецианская маска»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3041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Похилюк Е.В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– написание постов ВК 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), видеоролик(</a:t>
            </a:r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составление методических рекомендаций по гражданско-патриотическому и духовно-нравственному воспитанию, сценарий, работа с УО администрации г. Магнитогорска, выставка фотопортретов выпускников прошлых лет, сбор согласий на размещение, «Колледж встречает друзей», 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работа с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музеем и с юбилейной книгой ( интервью с выпускниками)</a:t>
            </a: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Объект 3">
            <a:extLst>
              <a:ext uri="{FF2B5EF4-FFF2-40B4-BE49-F238E27FC236}">
                <a16:creationId xmlns:a16="http://schemas.microsoft.com/office/drawing/2014/main" xmlns="" id="{2FACE24D-24F0-1C3C-848E-4E8A154CD78E}"/>
              </a:ext>
            </a:extLst>
          </p:cNvPr>
          <p:cNvSpPr txBox="1">
            <a:spLocks/>
          </p:cNvSpPr>
          <p:nvPr/>
        </p:nvSpPr>
        <p:spPr>
          <a:xfrm>
            <a:off x="220823" y="11942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xmlns="" id="{157D348C-2C3D-56CE-612F-CFBACA48C6B7}"/>
              </a:ext>
            </a:extLst>
          </p:cNvPr>
          <p:cNvSpPr txBox="1">
            <a:spLocks/>
          </p:cNvSpPr>
          <p:nvPr/>
        </p:nvSpPr>
        <p:spPr>
          <a:xfrm>
            <a:off x="6294197" y="1097408"/>
            <a:ext cx="2699792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xmlns="" id="{7DE1A9B3-2A0B-9916-0E26-DF69754782C4}"/>
              </a:ext>
            </a:extLst>
          </p:cNvPr>
          <p:cNvSpPr txBox="1">
            <a:spLocks/>
          </p:cNvSpPr>
          <p:nvPr/>
        </p:nvSpPr>
        <p:spPr>
          <a:xfrm>
            <a:off x="6120275" y="3274361"/>
            <a:ext cx="3047635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Объект 3">
            <a:extLst>
              <a:ext uri="{FF2B5EF4-FFF2-40B4-BE49-F238E27FC236}">
                <a16:creationId xmlns:a16="http://schemas.microsoft.com/office/drawing/2014/main" xmlns="" id="{945E4E3B-8B1F-5DFC-8737-6541AB072367}"/>
              </a:ext>
            </a:extLst>
          </p:cNvPr>
          <p:cNvSpPr txBox="1">
            <a:spLocks/>
          </p:cNvSpPr>
          <p:nvPr/>
        </p:nvSpPr>
        <p:spPr>
          <a:xfrm>
            <a:off x="23348" y="3360415"/>
            <a:ext cx="278389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46"/>
            <a:ext cx="539551" cy="1062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422673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2023\МПК\Оформление\Логотипы\Брендбук МПК\Новый логотип\Логотип МПК нов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3883"/>
            <a:ext cx="648072" cy="65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23479"/>
            <a:ext cx="720080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21843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703</TotalTime>
  <Words>353</Words>
  <Application>Microsoft Office PowerPoint</Application>
  <PresentationFormat>Экран (16:9)</PresentationFormat>
  <Paragraphs>90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Отчет советника директора  по воспитанию  и взаимодействию с ДОО  за апрель 2025 года</vt:lpstr>
      <vt:lpstr>Главное в апреле 2025:  IV съезд Движения Первых</vt:lpstr>
      <vt:lpstr>Главное в апреле 2025: V региональные чтения Международного общественного движения «Родительская забота» «Женщина – держательница МИРА»  </vt:lpstr>
      <vt:lpstr>Направления работы в апреле 2025 года</vt:lpstr>
      <vt:lpstr> Посты по значимым мероприятиям  на официальном сайте и ВК</vt:lpstr>
      <vt:lpstr> Посты по значимым мероприятиям  на официальном сайте и ВК</vt:lpstr>
      <vt:lpstr>ДЕД «День авиации и космонавтики» Задача 369 «Полёт Первых» Егоров М.В. Интеллектуальный командный квиз- Похилюк Е.В. Классные часы – Арзамасова Ю.Е.  </vt:lpstr>
      <vt:lpstr> ЗАРНИЦА -2025 (Егоров М.В., Юнусбаева Р.А.) </vt:lpstr>
      <vt:lpstr>Еженедельные гражданско-патриотические линейки – 8 (Егоров М.В.)</vt:lpstr>
      <vt:lpstr>Всероссийский проект «Пушкинская карта» ( ТОиБ -«Дубровский»,  МАХК – «Песни военных лет. 80-летие Великой Победы.») </vt:lpstr>
      <vt:lpstr>Успехи наставников Движения Первых</vt:lpstr>
      <vt:lpstr> Специалитет советников в марте: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Преподаватель2</cp:lastModifiedBy>
  <cp:revision>140</cp:revision>
  <dcterms:created xsi:type="dcterms:W3CDTF">2023-08-17T09:17:35Z</dcterms:created>
  <dcterms:modified xsi:type="dcterms:W3CDTF">2025-04-20T22:25:33Z</dcterms:modified>
</cp:coreProperties>
</file>