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57" r:id="rId3"/>
    <p:sldId id="261" r:id="rId4"/>
    <p:sldId id="265" r:id="rId5"/>
    <p:sldId id="264" r:id="rId6"/>
    <p:sldId id="263" r:id="rId7"/>
    <p:sldId id="266" r:id="rId8"/>
    <p:sldId id="269" r:id="rId9"/>
    <p:sldId id="268" r:id="rId10"/>
    <p:sldId id="267" r:id="rId11"/>
    <p:sldId id="270" r:id="rId12"/>
    <p:sldId id="273" r:id="rId13"/>
    <p:sldId id="262" r:id="rId14"/>
    <p:sldId id="274" r:id="rId15"/>
    <p:sldId id="272" r:id="rId16"/>
    <p:sldId id="283" r:id="rId17"/>
    <p:sldId id="284" r:id="rId18"/>
    <p:sldId id="271" r:id="rId19"/>
    <p:sldId id="275" r:id="rId20"/>
    <p:sldId id="276" r:id="rId21"/>
    <p:sldId id="285" r:id="rId22"/>
    <p:sldId id="277" r:id="rId23"/>
    <p:sldId id="278" r:id="rId24"/>
    <p:sldId id="279" r:id="rId25"/>
    <p:sldId id="280" r:id="rId26"/>
    <p:sldId id="282" r:id="rId27"/>
    <p:sldId id="260" r:id="rId2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21" d="100"/>
          <a:sy n="121" d="100"/>
        </p:scale>
        <p:origin x="-34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0.xml"/><Relationship Id="rId3" Type="http://schemas.openxmlformats.org/officeDocument/2006/relationships/image" Target="../media/image4.png"/><Relationship Id="rId7" Type="http://schemas.openxmlformats.org/officeDocument/2006/relationships/slide" Target="slide7.xml"/><Relationship Id="rId12" Type="http://schemas.openxmlformats.org/officeDocument/2006/relationships/slide" Target="slide19.xml"/><Relationship Id="rId2" Type="http://schemas.openxmlformats.org/officeDocument/2006/relationships/image" Target="../media/image3.jpg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slide" Target="slide18.xml"/><Relationship Id="rId5" Type="http://schemas.openxmlformats.org/officeDocument/2006/relationships/slide" Target="slide5.xml"/><Relationship Id="rId15" Type="http://schemas.openxmlformats.org/officeDocument/2006/relationships/slide" Target="slide26.xml"/><Relationship Id="rId10" Type="http://schemas.openxmlformats.org/officeDocument/2006/relationships/slide" Target="slide13.xml"/><Relationship Id="rId4" Type="http://schemas.openxmlformats.org/officeDocument/2006/relationships/slide" Target="slide4.xml"/><Relationship Id="rId9" Type="http://schemas.openxmlformats.org/officeDocument/2006/relationships/slide" Target="slide10.xml"/><Relationship Id="rId14" Type="http://schemas.openxmlformats.org/officeDocument/2006/relationships/slide" Target="slide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slide" Target="slide3.xml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slide" Target="slide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slide" Target="slide3.xml"/><Relationship Id="rId4" Type="http://schemas.openxmlformats.org/officeDocument/2006/relationships/hyperlink" Target="https://disk.yandex.ru/d/yOFqzqd5wCoseQ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hyperlink" Target="https://nsportal.ru/node/6722339" TargetMode="External"/><Relationship Id="rId4" Type="http://schemas.openxmlformats.org/officeDocument/2006/relationships/hyperlink" Target="https://nsportal.ru/node/672232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627534"/>
            <a:ext cx="504056" cy="44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2" y="123478"/>
            <a:ext cx="5221088" cy="1640448"/>
          </a:xfrm>
        </p:spPr>
        <p:txBody>
          <a:bodyPr>
            <a:normAutofit/>
          </a:bodyPr>
          <a:lstStyle/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Государственное бюджетное профессиональное образовательное учреждение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Магнитогорский педагогический колледж»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227934"/>
            <a:ext cx="5320680" cy="72008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Преподаватель: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 1 квалификационной категории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Хворостина Елена Александровна</a:t>
            </a:r>
            <a:endPara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39527"/>
            <a:ext cx="4136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Кафедра дополнительного образования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2577242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 профессиональной деятельности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сведения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Desctop\Елена.фото\88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74075"/>
            <a:ext cx="1728191" cy="1582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7664" y="1146981"/>
            <a:ext cx="72728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Хворостина Елена Александровна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рождения: 03.02. 1966г.</a:t>
            </a:r>
          </a:p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Педагогический стаж 36 лет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 работы в педагогическом колледже с 2020 года</a:t>
            </a:r>
          </a:p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Присвоена 1 квалификационная категория 2022 года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2020 по 2023 год работала на кафедре дошкольного образования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2023 года по настоящее время – преподаватель отделения музыкального и дополнительного образования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Навигатор по презентации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650776"/>
              </p:ext>
            </p:extLst>
          </p:nvPr>
        </p:nvGraphicFramePr>
        <p:xfrm>
          <a:off x="539552" y="1203598"/>
          <a:ext cx="8208912" cy="3032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4104456"/>
                <a:gridCol w="4104456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hlinkClick r:id="rId4" action="ppaction://hlinksldjump"/>
                        </a:rPr>
                        <a:t>1. Успехи в профессиональной деятельности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hlinkClick r:id="rId5" action="ppaction://hlinksldjump"/>
                        </a:rPr>
                        <a:t>2. Повышение квалификации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hlinkClick r:id="rId6" action="ppaction://hlinksldjump"/>
                        </a:rPr>
                        <a:t>3. Участие в работе МО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hlinkClick r:id="rId7" action="ppaction://hlinksldjump"/>
                        </a:rPr>
                        <a:t>4. Педагогические разработки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hlinkClick r:id="rId8" action="ppaction://hlinksldjump"/>
                        </a:rPr>
                        <a:t>5. Публикации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hlinkClick r:id="rId9" action="ppaction://hlinksldjump"/>
                        </a:rPr>
                        <a:t>6.  Выступления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hlinkClick r:id="rId10" action="ppaction://hlinksldjump"/>
                        </a:rPr>
                        <a:t>7. Инновационная деятельность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hlinkClick r:id="rId11" action="ppaction://hlinksldjump"/>
                        </a:rPr>
                        <a:t>8. Экспертная деятельность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hlinkClick r:id="rId12" action="ppaction://hlinksldjump"/>
                        </a:rPr>
                        <a:t>9.  Участие в профессиональных конкурсах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hlinkClick r:id="rId13" action="ppaction://hlinksldjump"/>
                        </a:rPr>
                        <a:t>10. Консультативно-методическая деятельность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hlinkClick r:id="rId14" action="ppaction://hlinksldjump"/>
                        </a:rPr>
                        <a:t>11. Достижения обучающихся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hlinkClick r:id="rId15" action="ppaction://hlinksldjump"/>
                        </a:rPr>
                        <a:t>12.  Результаты освоения обучающимися ОП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D:\Desctop\Елена.фото\8888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19622"/>
            <a:ext cx="1496875" cy="13704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13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Успехи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профессиональной деятельности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139702"/>
            <a:ext cx="1529151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07805"/>
            <a:ext cx="1597516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78408"/>
            <a:ext cx="1530234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132" y="842102"/>
            <a:ext cx="1611777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31590"/>
            <a:ext cx="1512456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707805"/>
            <a:ext cx="1605298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5-конечная звезда 1">
            <a:hlinkClick r:id="rId10" action="ppaction://hlinksldjump"/>
          </p:cNvPr>
          <p:cNvSpPr/>
          <p:nvPr/>
        </p:nvSpPr>
        <p:spPr>
          <a:xfrm>
            <a:off x="395536" y="4155926"/>
            <a:ext cx="532063" cy="54614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22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Повышение квалификации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94700"/>
            <a:ext cx="1511300" cy="215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4" y="992112"/>
            <a:ext cx="3033692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39822"/>
            <a:ext cx="3124465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63838"/>
            <a:ext cx="2020347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0520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85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Участие в работе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методических объединений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05958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Межрегиональное методическое объединение «Растим патриотов» 2023г. Аскарово, Башкортостан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21596"/>
            <a:ext cx="4325292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55926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96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629245"/>
            <a:ext cx="7344816" cy="71665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Педагогические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разработки учебных программ, учебных занятий, открытых уроков, презентаций т.п.);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802879"/>
              </p:ext>
            </p:extLst>
          </p:nvPr>
        </p:nvGraphicFramePr>
        <p:xfrm>
          <a:off x="467544" y="1707654"/>
          <a:ext cx="7920880" cy="302678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672051"/>
                <a:gridCol w="5664653"/>
                <a:gridCol w="1584176"/>
              </a:tblGrid>
              <a:tr h="188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Педагогические разработки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Дата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</a:tr>
              <a:tr h="37711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</a:rPr>
                        <a:t>1.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Программа дисциплины МДК 01.02.02 Сценическая речь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Апрель 2024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</a:tr>
              <a:tr h="37711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</a:rPr>
                        <a:t>2. 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Программа дисциплины МДК 02.01.02 Возрастная психология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Апрель 2024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</a:tr>
              <a:tr h="70302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</a:rPr>
                        <a:t>3. 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Программа дисциплины МДК 02.01.03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Профессиональная этика в психолого-педагогической деятельности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Май 2024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</a:tr>
              <a:tr h="75423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</a:rPr>
                        <a:t>4.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Рабочая программа учебной дисциплины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МДК 01.01.03  Основы теории драмы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Май 2024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</a:tr>
              <a:tr h="56567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</a:rPr>
                        <a:t>5.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Рабочая программа учебной дисциплины МДК 01.02.02 Сценическая речь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Июнь 2024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3" marR="5270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29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629245"/>
            <a:ext cx="7344816" cy="71665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Педагогические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разработки учебных программ, учебных занятий, открытых уроков, презентаций т.п.);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981353"/>
              </p:ext>
            </p:extLst>
          </p:nvPr>
        </p:nvGraphicFramePr>
        <p:xfrm>
          <a:off x="683568" y="1779662"/>
          <a:ext cx="7704855" cy="314649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653723"/>
                <a:gridCol w="4530853"/>
                <a:gridCol w="2520279"/>
              </a:tblGrid>
              <a:tr h="36053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6.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Рабочая программа учебной дисциплины МДК 01.01 Режиссура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Июнь 2024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</a:tr>
              <a:tr h="8412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7.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Открытый урок «Раздел  3.2 Истина и её критерии. Тема: Научное познание и его формы и методы»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Группа 641, 44.02.03 Педагогика дополнительного образования (хореография)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30.10. 2024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Приказ по колледжу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Технологическая карта в приложении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</a:tr>
              <a:tr h="13219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8.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Разработан цикл презентаций по предметам Раздел 1 ПМ 05  Планирование и организация методической работы воспитателя ДОУ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МДК.05.01. Теоретические и прикладные аспекты методической работы воспитателя детей дошкольного возраста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hlinkClick r:id="rId4"/>
                        </a:rPr>
                        <a:t>https://disk.yandex.ru/d/yOFqzqd5wCoseQ</a:t>
                      </a:r>
                      <a:endParaRPr lang="ru-RU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ссылка на Яндекс диск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</a:tr>
            </a:tbl>
          </a:graphicData>
        </a:graphic>
      </p:graphicFrame>
      <p:pic>
        <p:nvPicPr>
          <p:cNvPr id="7169" name="Picture 1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55926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82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75856" y="332163"/>
            <a:ext cx="4680520" cy="5760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Публикации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356215"/>
              </p:ext>
            </p:extLst>
          </p:nvPr>
        </p:nvGraphicFramePr>
        <p:xfrm>
          <a:off x="395536" y="987574"/>
          <a:ext cx="7920880" cy="362280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504056"/>
                <a:gridCol w="5569391"/>
                <a:gridCol w="184743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Публикация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Дата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Образовательная социальная сеть </a:t>
                      </a:r>
                      <a:r>
                        <a:rPr lang="en-US" sz="1400" dirty="0" err="1">
                          <a:effectLst/>
                        </a:rPr>
                        <a:t>nsportal</a:t>
                      </a:r>
                      <a:r>
                        <a:rPr lang="ru-RU" sz="1400" dirty="0">
                          <a:effectLst/>
                        </a:rPr>
                        <a:t>.</a:t>
                      </a:r>
                      <a:r>
                        <a:rPr lang="en-US" sz="1400" dirty="0" err="1">
                          <a:effectLst/>
                        </a:rPr>
                        <a:t>ru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Использование игровых технологий в повышении мотивации к обучению у старших подростков.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Ноябрь 2024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>
                          <a:effectLst/>
                          <a:hlinkClick r:id="rId4"/>
                        </a:rPr>
                        <a:t>https://nsportal.ru/node/6722322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Образовательная социальная сеть nsportal.ru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Дополнительная профессиональная программа </a:t>
                      </a:r>
                      <a:r>
                        <a:rPr lang="ru-RU" sz="1000" dirty="0">
                          <a:effectLst/>
                        </a:rPr>
                        <a:t>«РУКОВОДИТЕЛЬ ДЕТСКОГО ТЕАТРАЛЬНОГО КОЛЛЕКТИВА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В РАМКАХ ИНКЛЮЗИВНОГО ОБРАЗОВАНИЯ»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Ноябрь 9024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hlinkClick r:id="rId5"/>
                        </a:rPr>
                        <a:t>https://nsportal.ru/node/6722339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Межрегиональная научно-практическая конференция старшеклассников и студентов «Ступени роста: от творческого поиска к профессиональному мастерству»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Статья в сборнике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 «Воспитываем патриотов. Из опыта работы куратора группы»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3291830"/>
            <a:ext cx="993775" cy="1347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7934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93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3"/>
            <a:ext cx="4680520" cy="5040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Выступления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981154"/>
              </p:ext>
            </p:extLst>
          </p:nvPr>
        </p:nvGraphicFramePr>
        <p:xfrm>
          <a:off x="611560" y="915566"/>
          <a:ext cx="7848872" cy="391091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432048"/>
                <a:gridCol w="5691401"/>
                <a:gridCol w="1725423"/>
              </a:tblGrid>
              <a:tr h="14756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В рамках работы кафедры дополнительного образования отделения </a:t>
                      </a:r>
                      <a:r>
                        <a:rPr lang="ru-RU" sz="1400" dirty="0" err="1" smtClean="0">
                          <a:effectLst/>
                        </a:rPr>
                        <a:t>МиДО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</a:tr>
              <a:tr h="5902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Использование современных образовательных технологий в работе педагога над сценической речью обучающихся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Протокол заседания кафедры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Март 2024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</a:tr>
              <a:tr h="5902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Особенности руководства научно-исследовательской деятельностью обучающихся вторых курсов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Протокол заседания кафедры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Ноябрь 2023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</a:tr>
              <a:tr h="7378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Результаты участия в Межрегиональной научно-практической конференции старшеклассников и студентов «Ступени роста: от творческого поиска к профессиональному мастерству</a:t>
                      </a:r>
                      <a:r>
                        <a:rPr lang="ru-RU" sz="1400" dirty="0" smtClean="0">
                          <a:effectLst/>
                        </a:rPr>
                        <a:t>»  </a:t>
                      </a:r>
                      <a:r>
                        <a:rPr lang="ru-RU" sz="1400" dirty="0">
                          <a:effectLst/>
                        </a:rPr>
                        <a:t>г. Волгоград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Протокол заседания кафедры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Май 2024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</a:tr>
              <a:tr h="7378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4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Из опыта работы педагога по подготовке студентов к межрегиональному этапу конкурса «Профессионалы»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Протокол заседания кафедры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Ноябрь </a:t>
                      </a:r>
                      <a:r>
                        <a:rPr lang="ru-RU" sz="1200" dirty="0" smtClean="0">
                          <a:effectLst/>
                        </a:rPr>
                        <a:t>2024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</a:tr>
              <a:tr h="5902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5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Открытый урок «Раздел  3.2 Истина и её критерии. Тема: Научное познание и его формы и методы»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Группа 641, 44.02.03 Педагогика дополнительного образования (хореография)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30.10. 2024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колледжу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46" marR="4124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00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3"/>
            <a:ext cx="4680520" cy="5040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Выступления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862626"/>
              </p:ext>
            </p:extLst>
          </p:nvPr>
        </p:nvGraphicFramePr>
        <p:xfrm>
          <a:off x="971600" y="1275607"/>
          <a:ext cx="7200799" cy="303610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720005"/>
                <a:gridCol w="4897838"/>
                <a:gridCol w="1582956"/>
              </a:tblGrid>
              <a:tr h="62571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Мастер-классы</a:t>
                      </a:r>
                      <a:r>
                        <a:rPr lang="ru-RU" sz="1600" dirty="0">
                          <a:effectLst/>
                        </a:rPr>
                        <a:t>. Семинары. Конференции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Мастер-класс «Говорим правильно» для обучающихся профильных классов ГБ ПОУ «МПК»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Март </a:t>
                      </a:r>
                      <a:r>
                        <a:rPr lang="ru-RU" sz="1400" dirty="0" smtClean="0">
                          <a:effectLst/>
                        </a:rPr>
                        <a:t>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План работы мастерской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Семинар-практикум «Использование интерактивного оборудования в образовательной деятельности дошкольного и начального школьного образования»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07.04.2023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Приказ по отделению дош. образ.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Профориентационные беседы с обучающимися МОУ СОШ №№ 20, 28, 56, многопрофильный лицей </a:t>
                      </a:r>
                      <a:endParaRPr lang="ru-RU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(</a:t>
                      </a:r>
                      <a:r>
                        <a:rPr lang="ru-RU" sz="1400" dirty="0">
                          <a:effectLst/>
                        </a:rPr>
                        <a:t>февраль, март, октябрь 2024 год)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Приказ по колледжу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34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3"/>
            <a:ext cx="4680520" cy="5040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Выступления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69463"/>
              </p:ext>
            </p:extLst>
          </p:nvPr>
        </p:nvGraphicFramePr>
        <p:xfrm>
          <a:off x="611560" y="987574"/>
          <a:ext cx="7451728" cy="347936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745095"/>
                <a:gridCol w="5068514"/>
                <a:gridCol w="1638119"/>
              </a:tblGrid>
              <a:tr h="63638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dirty="0" smtClean="0">
                          <a:effectLst/>
                        </a:rPr>
                        <a:t>4</a:t>
                      </a:r>
                      <a:r>
                        <a:rPr lang="ru-RU" sz="1400" b="0" dirty="0">
                          <a:effectLst/>
                        </a:rPr>
                        <a:t> 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Разработка сценария, подготовка студентов для участия в новогоднем интерактивном </a:t>
                      </a:r>
                      <a:r>
                        <a:rPr lang="ru-RU" sz="1400" b="0" dirty="0" smtClean="0">
                          <a:effectLst/>
                        </a:rPr>
                        <a:t>празднике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 </a:t>
                      </a:r>
                      <a:r>
                        <a:rPr lang="ru-RU" sz="1400" b="0" dirty="0">
                          <a:effectLst/>
                        </a:rPr>
                        <a:t>«Друзья спасают новый год»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Приказ по колледжу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Январь 2024 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</a:tr>
              <a:tr h="84851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5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Проведение мастер-класса «Профессия – дарить радость» для учеников МОУ СОШ №№ 61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Декабрь 2023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Благодарность от </a:t>
                      </a: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МОУ </a:t>
                      </a:r>
                      <a:r>
                        <a:rPr lang="ru-RU" sz="1200" dirty="0">
                          <a:effectLst/>
                        </a:rPr>
                        <a:t>СОШ № 61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</a:tr>
              <a:tr h="84851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6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Проведение Литературной Гостиной «Золотой треугольник русской литературы»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 февраля 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отделению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</a:tr>
              <a:tr h="10606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7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Межрегиональная научно-практическая конференция старшеклассников и студентов «Ступени роста: от творческого поиска к профессиональному мастерству». «Воспитываем патриотов. Из опыта работы куратора группы»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Сертификат участника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Май 2024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</a:tr>
            </a:tbl>
          </a:graphicData>
        </a:graphic>
      </p:graphicFrame>
      <p:pic>
        <p:nvPicPr>
          <p:cNvPr id="11265" name="Picture 1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55926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67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03848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Инновационная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222237"/>
              </p:ext>
            </p:extLst>
          </p:nvPr>
        </p:nvGraphicFramePr>
        <p:xfrm>
          <a:off x="467544" y="1131590"/>
          <a:ext cx="8141959" cy="360641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564294"/>
                <a:gridCol w="4863111"/>
                <a:gridCol w="261227"/>
                <a:gridCol w="2453327"/>
              </a:tblGrid>
              <a:tr h="161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Мероприятие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Подтверждение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324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Изменения в содержании и технологии обучения/воспитания с целью повышения эффективности: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973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1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Актуализация рабочих программ: МДК 01.08. Теория и практикум сценической речи и сценарного мастерства.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курс 78 часов: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30 – 3 семестр;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48 – 4 семестр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отделению «Об ответственных за актуализацию рабочих программ»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Май 2024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</a:tr>
              <a:tr h="96973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2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Актуализация рабочих программ: МДК 01.08. Теория и практикум сценической речи и сценарного мастерства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курс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 семестр – 32 часа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 семестр – 34 часа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отделению «Об </a:t>
                      </a:r>
                      <a:r>
                        <a:rPr lang="ru-RU" sz="1200" dirty="0" smtClean="0">
                          <a:effectLst/>
                        </a:rPr>
                        <a:t>ответственности по актуализации </a:t>
                      </a:r>
                      <a:r>
                        <a:rPr lang="ru-RU" sz="1200" dirty="0">
                          <a:effectLst/>
                        </a:rPr>
                        <a:t>рабочих программ»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Май 2024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</a:tr>
              <a:tr h="96973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Актуализация рабочих программ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МДК.01.03 Подготовка педагога дополнительного образования в области сценической деятельности. Теория и практикум </a:t>
                      </a:r>
                      <a:r>
                        <a:rPr lang="ru-RU" sz="1200" dirty="0" smtClean="0">
                          <a:effectLst/>
                        </a:rPr>
                        <a:t>художественно-спортивных </a:t>
                      </a:r>
                      <a:r>
                        <a:rPr lang="ru-RU" sz="1200" dirty="0">
                          <a:effectLst/>
                        </a:rPr>
                        <a:t>и цирковых представлений.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Приказ по кафедре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Ноябрь 2024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74" marR="4517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88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59832" y="411510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Инновационная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425972"/>
              </p:ext>
            </p:extLst>
          </p:nvPr>
        </p:nvGraphicFramePr>
        <p:xfrm>
          <a:off x="683568" y="1200150"/>
          <a:ext cx="7128792" cy="341289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648072"/>
                <a:gridCol w="4752528"/>
                <a:gridCol w="1728192"/>
              </a:tblGrid>
              <a:tr h="21213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Инновационные продукты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4908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Программа дополнительного профессионального образования для студентов колледжа «Руководитель детского театрального коллектива в рамках инклюзивного образования» </a:t>
                      </a:r>
                      <a:r>
                        <a:rPr lang="ru-RU" sz="1400" dirty="0" smtClean="0">
                          <a:effectLst/>
                        </a:rPr>
                        <a:t> (</a:t>
                      </a:r>
                      <a:r>
                        <a:rPr lang="ru-RU" sz="1400" dirty="0">
                          <a:effectLst/>
                        </a:rPr>
                        <a:t>36 часов);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Решение заседания научного совета колледжа ноябрь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2023 год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</a:tr>
              <a:tr h="169703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Программа дополнительного профессионального образования для студентов колледжа и работников образовательных учреждений «Руководитель детского театрального коллектива в рамках инклюзивного образования» (72 часа);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Решение заседания научного совета колледжа ноябрь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2023 год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291" marR="5929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72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Инновационная деятельность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845024"/>
              </p:ext>
            </p:extLst>
          </p:nvPr>
        </p:nvGraphicFramePr>
        <p:xfrm>
          <a:off x="683568" y="1275606"/>
          <a:ext cx="7992888" cy="142894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919462"/>
                <a:gridCol w="4408573"/>
                <a:gridCol w="2664853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Чемпионаты профмастерства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1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Подготовка участника в Чемпионате профмастерства «Профессионалы». Юниоры.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Благодарность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Соучастие в подготовке студентов  (музыка в школе и техническое творчество) к участию в Чемпионате профмастерства «Профессионалы»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Март 2024 год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7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Инновационная и концертная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pic>
        <p:nvPicPr>
          <p:cNvPr id="22531" name="Picture 3" descr="D:\Desctop\АТТЕСТАЦИЯ 24-25\научно-практическая конференуия в ГБ ПОУ МПК.арпель 2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43558"/>
            <a:ext cx="3356504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D:\Desctop\АТТЕСТАЦИЯ 24-25\концер дню победы май 20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23678"/>
            <a:ext cx="560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22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Инновационная и концертная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pic>
        <p:nvPicPr>
          <p:cNvPr id="23555" name="Picture 3" descr="D:\Desctop\АТТЕСТАЦИЯ 24-25\новогодний спектакль.декаб.2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88063"/>
            <a:ext cx="336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D:\Desctop\АТТЕСТАЦИЯ 24-25\награждение. профессионалы 20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08063"/>
            <a:ext cx="320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11" y="759222"/>
            <a:ext cx="3819194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55926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99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Экспертная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03598"/>
            <a:ext cx="2317832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18677"/>
            <a:ext cx="2268773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32448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22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87824" y="339502"/>
            <a:ext cx="5112568" cy="71665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Участие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профессиональных конкурсах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02153"/>
            <a:ext cx="1728193" cy="2439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03598"/>
            <a:ext cx="4322763" cy="3236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29361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69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Консультативно-методическая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50234"/>
            <a:ext cx="2881987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36000"/>
            <a:ext cx="2876360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3651870"/>
            <a:ext cx="78226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Консультирование обучающихся по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подготовке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защите индивидуального проекта, курсовой работы, ВКР; 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Консультирование родителей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обучающихся по вопросам обучения, профориентации, укрепления навыков коммуникации, профилактике девиаций поведения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2" name="Picture 4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13" y="4128923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76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Консультативно-методическая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4999" y="3646140"/>
            <a:ext cx="35742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Консультирование родителей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обучающихся по вопросам обучения, профориентации, укрепления навыков коммуникации, профилактике девиаций поведения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Picture 3" descr="D:\Desctop\АТТЕСТАЦИЯ 24-25\профориент. многопрофильный лице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9662"/>
            <a:ext cx="448000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21927"/>
            <a:ext cx="3455987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19" y="4227934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14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Достижения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обучающихся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1590"/>
            <a:ext cx="1531232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83718"/>
            <a:ext cx="1508459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31590"/>
            <a:ext cx="1531232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283718"/>
            <a:ext cx="1591705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52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Достижения обучающихся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43558"/>
            <a:ext cx="1873668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03558"/>
            <a:ext cx="1786082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87574"/>
            <a:ext cx="1780341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143" y="1885911"/>
            <a:ext cx="1787348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51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19872" y="339502"/>
            <a:ext cx="4680520" cy="71665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Достижения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обучающихся (Волгоград, май 2024) 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" t="2417" r="7936" b="6412"/>
          <a:stretch/>
        </p:blipFill>
        <p:spPr bwMode="auto">
          <a:xfrm>
            <a:off x="542899" y="1295035"/>
            <a:ext cx="1765385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r="6598"/>
          <a:stretch/>
        </p:blipFill>
        <p:spPr bwMode="auto">
          <a:xfrm>
            <a:off x="2699792" y="2067694"/>
            <a:ext cx="1678934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r="2286" b="3500"/>
          <a:stretch/>
        </p:blipFill>
        <p:spPr bwMode="auto">
          <a:xfrm>
            <a:off x="4847729" y="1295035"/>
            <a:ext cx="1846142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t="1" r="5132" b="1571"/>
          <a:stretch/>
        </p:blipFill>
        <p:spPr bwMode="auto">
          <a:xfrm>
            <a:off x="7020272" y="2067694"/>
            <a:ext cx="1758246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87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728" y="339502"/>
            <a:ext cx="5976664" cy="71665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Достижения обучающихся </a:t>
            </a:r>
          </a:p>
        </p:txBody>
      </p:sp>
      <p:pic>
        <p:nvPicPr>
          <p:cNvPr id="21506" name="Picture 2" descr="D:\Desctop\АТТЕСТАЦИЯ 24-25\международный молодёжный форум март 20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6"/>
          <a:stretch/>
        </p:blipFill>
        <p:spPr bwMode="auto">
          <a:xfrm>
            <a:off x="272641" y="1275606"/>
            <a:ext cx="3836004" cy="243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D:\Desctop\АТТЕСТАЦИЯ 24-25\международный студенческий форум 20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7574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83918"/>
            <a:ext cx="6032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53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39502"/>
            <a:ext cx="730190" cy="64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23728" y="339502"/>
            <a:ext cx="5976664" cy="71665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12.Результаты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освоения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обучающимися ОП 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940608"/>
              </p:ext>
            </p:extLst>
          </p:nvPr>
        </p:nvGraphicFramePr>
        <p:xfrm>
          <a:off x="971600" y="1066481"/>
          <a:ext cx="7200800" cy="376199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{69CF1AB2-1976-4502-BF36-3FF5EA218861}</a:tableStyleId>
              </a:tblPr>
              <a:tblGrid>
                <a:gridCol w="2834755"/>
                <a:gridCol w="4366045"/>
              </a:tblGrid>
              <a:tr h="28993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Учебный год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 знаний по дисциплинам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</a:tr>
              <a:tr h="70548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2021-2022 </a:t>
                      </a:r>
                      <a:r>
                        <a:rPr lang="ru-RU" sz="1200" dirty="0" smtClean="0">
                          <a:effectLst/>
                        </a:rPr>
                        <a:t>учебный</a:t>
                      </a:r>
                      <a:r>
                        <a:rPr lang="ru-RU" sz="1200" baseline="0" dirty="0" smtClean="0">
                          <a:effectLst/>
                        </a:rPr>
                        <a:t> год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абсолютная успеваемость – 100%;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качественная успеваемость – 89,0%;</a:t>
                      </a:r>
                    </a:p>
                    <a:p>
                      <a:pPr marL="457200" indent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средний балл – 3,99.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</a:tr>
              <a:tr h="56438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2022-2023 </a:t>
                      </a:r>
                      <a:r>
                        <a:rPr lang="ru-RU" sz="1200" dirty="0" smtClean="0">
                          <a:effectLst/>
                        </a:rPr>
                        <a:t>учебный год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абсолютная успеваемость – 100%;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качественная успеваемость – 85%</a:t>
                      </a:r>
                    </a:p>
                    <a:p>
                      <a:pPr marL="457200" indent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средний балл – 3,84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</a:tr>
              <a:tr h="70548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2023-2024 </a:t>
                      </a:r>
                      <a:r>
                        <a:rPr lang="ru-RU" sz="1200" dirty="0" smtClean="0">
                          <a:effectLst/>
                        </a:rPr>
                        <a:t>учебный год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(</a:t>
                      </a:r>
                      <a:r>
                        <a:rPr lang="ru-RU" sz="1200" dirty="0">
                          <a:effectLst/>
                        </a:rPr>
                        <a:t>1 семестр</a:t>
                      </a:r>
                      <a:r>
                        <a:rPr lang="ru-RU" sz="1200" dirty="0" smtClean="0">
                          <a:effectLst/>
                        </a:rPr>
                        <a:t>)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абсолютная успеваемость – 100%;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качественная успеваемость – 81,66%</a:t>
                      </a:r>
                    </a:p>
                    <a:p>
                      <a:pPr marL="457200" indent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средний балл – 3,68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</a:tr>
              <a:tr h="70548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2023-2024 </a:t>
                      </a:r>
                      <a:r>
                        <a:rPr lang="ru-RU" sz="1200" dirty="0" smtClean="0">
                          <a:effectLst/>
                        </a:rPr>
                        <a:t>учебный год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(</a:t>
                      </a:r>
                      <a:r>
                        <a:rPr lang="ru-RU" sz="1200" dirty="0">
                          <a:effectLst/>
                        </a:rPr>
                        <a:t>2 семестр)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абсолютная успеваемость – 100%;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качественная успеваемость – 91,44</a:t>
                      </a:r>
                    </a:p>
                    <a:p>
                      <a:pPr marL="457200" indent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средний балл – 4,11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</a:tr>
              <a:tr h="42329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абсолютная успеваемость – 100%;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качественная успеваемость – 86,76%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средний балл – 3,9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437" marR="3943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18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75656" y="2128987"/>
            <a:ext cx="223224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/>
              <a:t>БЛАГОДАРИМ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1134</Words>
  <Application>Microsoft Office PowerPoint</Application>
  <PresentationFormat>Экран (16:9)</PresentationFormat>
  <Paragraphs>244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Государственное бюджетное профессиональное образовательное учреждение  «Магнитогорский педагогический колледж»</vt:lpstr>
      <vt:lpstr>Общие сведения</vt:lpstr>
      <vt:lpstr>Навигатор по презентации</vt:lpstr>
      <vt:lpstr>1. Успехи в профессиональной деятельности </vt:lpstr>
      <vt:lpstr>2. Повышение квалификации</vt:lpstr>
      <vt:lpstr>3. Участие в работе методических объединений</vt:lpstr>
      <vt:lpstr>4. Педагогические разработки  (методические разработки учебных программ, учебных занятий, открытых уроков, презентаций т.п.);</vt:lpstr>
      <vt:lpstr>4. Педагогические разработки  (методические разработки учебных программ, учебных занятий, открытых уроков, презентаций т.п.);</vt:lpstr>
      <vt:lpstr>5. Публикации</vt:lpstr>
      <vt:lpstr>6. Выступления</vt:lpstr>
      <vt:lpstr>6. Выступления</vt:lpstr>
      <vt:lpstr>6. Выступления</vt:lpstr>
      <vt:lpstr>7. Инновационная деятельность </vt:lpstr>
      <vt:lpstr>7. Инновационная деятельность </vt:lpstr>
      <vt:lpstr>7. Инновационная деятельность </vt:lpstr>
      <vt:lpstr>7. Инновационная и концертная деятельность </vt:lpstr>
      <vt:lpstr>7. Инновационная и концертная деятельность </vt:lpstr>
      <vt:lpstr>8. Экспертная деятельность </vt:lpstr>
      <vt:lpstr>9. Участие в профессиональных конкурсах </vt:lpstr>
      <vt:lpstr>10. Консультативно-методическая деятельность </vt:lpstr>
      <vt:lpstr>10. Консультативно-методическая деятельность </vt:lpstr>
      <vt:lpstr>11. Достижения обучающихся </vt:lpstr>
      <vt:lpstr>11. Достижения обучающихся </vt:lpstr>
      <vt:lpstr>11. Достижения обучающихся (Волгоград, май 2024) </vt:lpstr>
      <vt:lpstr>11. Достижения обучающихся </vt:lpstr>
      <vt:lpstr>12.Результаты освоения обучающимися ОП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simlife@yandex.ru</cp:lastModifiedBy>
  <cp:revision>27</cp:revision>
  <dcterms:created xsi:type="dcterms:W3CDTF">2023-08-17T09:17:35Z</dcterms:created>
  <dcterms:modified xsi:type="dcterms:W3CDTF">2024-11-12T17:02:15Z</dcterms:modified>
</cp:coreProperties>
</file>